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222"/>
  </p:notesMasterIdLst>
  <p:handoutMasterIdLst>
    <p:handoutMasterId r:id="rId223"/>
  </p:handoutMasterIdLst>
  <p:sldIdLst>
    <p:sldId id="256" r:id="rId6"/>
    <p:sldId id="779" r:id="rId7"/>
    <p:sldId id="570" r:id="rId8"/>
    <p:sldId id="571" r:id="rId9"/>
    <p:sldId id="572" r:id="rId10"/>
    <p:sldId id="582" r:id="rId11"/>
    <p:sldId id="574" r:id="rId12"/>
    <p:sldId id="581" r:id="rId13"/>
    <p:sldId id="576" r:id="rId14"/>
    <p:sldId id="577" r:id="rId15"/>
    <p:sldId id="578" r:id="rId16"/>
    <p:sldId id="579" r:id="rId17"/>
    <p:sldId id="658" r:id="rId18"/>
    <p:sldId id="659" r:id="rId19"/>
    <p:sldId id="660" r:id="rId20"/>
    <p:sldId id="661" r:id="rId21"/>
    <p:sldId id="662" r:id="rId22"/>
    <p:sldId id="663" r:id="rId23"/>
    <p:sldId id="664" r:id="rId24"/>
    <p:sldId id="665" r:id="rId25"/>
    <p:sldId id="666" r:id="rId26"/>
    <p:sldId id="667" r:id="rId27"/>
    <p:sldId id="668" r:id="rId28"/>
    <p:sldId id="669" r:id="rId29"/>
    <p:sldId id="670" r:id="rId30"/>
    <p:sldId id="671" r:id="rId31"/>
    <p:sldId id="672" r:id="rId32"/>
    <p:sldId id="673" r:id="rId33"/>
    <p:sldId id="674" r:id="rId34"/>
    <p:sldId id="675" r:id="rId35"/>
    <p:sldId id="676" r:id="rId36"/>
    <p:sldId id="677" r:id="rId37"/>
    <p:sldId id="678" r:id="rId38"/>
    <p:sldId id="679" r:id="rId39"/>
    <p:sldId id="680" r:id="rId40"/>
    <p:sldId id="681" r:id="rId41"/>
    <p:sldId id="682" r:id="rId42"/>
    <p:sldId id="683" r:id="rId43"/>
    <p:sldId id="684" r:id="rId44"/>
    <p:sldId id="685" r:id="rId45"/>
    <p:sldId id="686" r:id="rId46"/>
    <p:sldId id="687" r:id="rId47"/>
    <p:sldId id="688" r:id="rId48"/>
    <p:sldId id="689" r:id="rId49"/>
    <p:sldId id="690" r:id="rId50"/>
    <p:sldId id="691" r:id="rId51"/>
    <p:sldId id="692" r:id="rId52"/>
    <p:sldId id="693" r:id="rId53"/>
    <p:sldId id="694" r:id="rId54"/>
    <p:sldId id="695" r:id="rId55"/>
    <p:sldId id="696" r:id="rId56"/>
    <p:sldId id="697" r:id="rId57"/>
    <p:sldId id="698" r:id="rId58"/>
    <p:sldId id="699" r:id="rId59"/>
    <p:sldId id="700" r:id="rId60"/>
    <p:sldId id="701" r:id="rId61"/>
    <p:sldId id="702" r:id="rId62"/>
    <p:sldId id="703" r:id="rId63"/>
    <p:sldId id="704" r:id="rId64"/>
    <p:sldId id="705" r:id="rId65"/>
    <p:sldId id="706" r:id="rId66"/>
    <p:sldId id="707" r:id="rId67"/>
    <p:sldId id="708" r:id="rId68"/>
    <p:sldId id="709" r:id="rId69"/>
    <p:sldId id="710" r:id="rId70"/>
    <p:sldId id="711" r:id="rId71"/>
    <p:sldId id="712" r:id="rId72"/>
    <p:sldId id="713" r:id="rId73"/>
    <p:sldId id="714" r:id="rId74"/>
    <p:sldId id="715" r:id="rId75"/>
    <p:sldId id="716" r:id="rId76"/>
    <p:sldId id="717" r:id="rId77"/>
    <p:sldId id="718" r:id="rId78"/>
    <p:sldId id="719" r:id="rId79"/>
    <p:sldId id="720" r:id="rId80"/>
    <p:sldId id="721" r:id="rId81"/>
    <p:sldId id="722" r:id="rId82"/>
    <p:sldId id="723" r:id="rId83"/>
    <p:sldId id="724" r:id="rId84"/>
    <p:sldId id="725" r:id="rId85"/>
    <p:sldId id="726" r:id="rId86"/>
    <p:sldId id="727" r:id="rId87"/>
    <p:sldId id="728" r:id="rId88"/>
    <p:sldId id="729" r:id="rId89"/>
    <p:sldId id="730" r:id="rId90"/>
    <p:sldId id="731" r:id="rId91"/>
    <p:sldId id="732" r:id="rId92"/>
    <p:sldId id="733" r:id="rId93"/>
    <p:sldId id="734" r:id="rId94"/>
    <p:sldId id="735" r:id="rId95"/>
    <p:sldId id="736" r:id="rId96"/>
    <p:sldId id="737" r:id="rId97"/>
    <p:sldId id="738" r:id="rId98"/>
    <p:sldId id="739" r:id="rId99"/>
    <p:sldId id="740" r:id="rId100"/>
    <p:sldId id="741" r:id="rId101"/>
    <p:sldId id="742" r:id="rId102"/>
    <p:sldId id="743" r:id="rId103"/>
    <p:sldId id="744" r:id="rId104"/>
    <p:sldId id="745" r:id="rId105"/>
    <p:sldId id="746" r:id="rId106"/>
    <p:sldId id="747" r:id="rId107"/>
    <p:sldId id="748" r:id="rId108"/>
    <p:sldId id="749" r:id="rId109"/>
    <p:sldId id="750" r:id="rId110"/>
    <p:sldId id="751" r:id="rId111"/>
    <p:sldId id="752" r:id="rId112"/>
    <p:sldId id="753" r:id="rId113"/>
    <p:sldId id="754" r:id="rId114"/>
    <p:sldId id="755" r:id="rId115"/>
    <p:sldId id="756" r:id="rId116"/>
    <p:sldId id="757" r:id="rId117"/>
    <p:sldId id="758" r:id="rId118"/>
    <p:sldId id="759" r:id="rId119"/>
    <p:sldId id="760" r:id="rId120"/>
    <p:sldId id="761" r:id="rId121"/>
    <p:sldId id="762" r:id="rId122"/>
    <p:sldId id="763" r:id="rId123"/>
    <p:sldId id="764" r:id="rId124"/>
    <p:sldId id="765" r:id="rId125"/>
    <p:sldId id="766" r:id="rId126"/>
    <p:sldId id="767" r:id="rId127"/>
    <p:sldId id="768" r:id="rId128"/>
    <p:sldId id="769" r:id="rId129"/>
    <p:sldId id="770" r:id="rId130"/>
    <p:sldId id="771" r:id="rId131"/>
    <p:sldId id="772" r:id="rId132"/>
    <p:sldId id="773" r:id="rId133"/>
    <p:sldId id="774" r:id="rId134"/>
    <p:sldId id="775" r:id="rId135"/>
    <p:sldId id="776" r:id="rId136"/>
    <p:sldId id="777" r:id="rId137"/>
    <p:sldId id="778" r:id="rId138"/>
    <p:sldId id="382" r:id="rId139"/>
    <p:sldId id="383" r:id="rId140"/>
    <p:sldId id="385" r:id="rId141"/>
    <p:sldId id="388" r:id="rId142"/>
    <p:sldId id="389" r:id="rId143"/>
    <p:sldId id="415" r:id="rId144"/>
    <p:sldId id="393" r:id="rId145"/>
    <p:sldId id="417" r:id="rId146"/>
    <p:sldId id="395" r:id="rId147"/>
    <p:sldId id="396" r:id="rId148"/>
    <p:sldId id="397" r:id="rId149"/>
    <p:sldId id="398" r:id="rId150"/>
    <p:sldId id="399" r:id="rId151"/>
    <p:sldId id="418" r:id="rId152"/>
    <p:sldId id="468" r:id="rId153"/>
    <p:sldId id="469" r:id="rId154"/>
    <p:sldId id="474" r:id="rId155"/>
    <p:sldId id="475" r:id="rId156"/>
    <p:sldId id="476" r:id="rId157"/>
    <p:sldId id="419" r:id="rId158"/>
    <p:sldId id="421" r:id="rId159"/>
    <p:sldId id="479" r:id="rId160"/>
    <p:sldId id="481" r:id="rId161"/>
    <p:sldId id="422" r:id="rId162"/>
    <p:sldId id="500" r:id="rId163"/>
    <p:sldId id="425" r:id="rId164"/>
    <p:sldId id="427" r:id="rId165"/>
    <p:sldId id="428" r:id="rId166"/>
    <p:sldId id="497" r:id="rId167"/>
    <p:sldId id="498" r:id="rId168"/>
    <p:sldId id="499" r:id="rId169"/>
    <p:sldId id="487" r:id="rId170"/>
    <p:sldId id="490" r:id="rId171"/>
    <p:sldId id="491" r:id="rId172"/>
    <p:sldId id="488" r:id="rId173"/>
    <p:sldId id="493" r:id="rId174"/>
    <p:sldId id="494" r:id="rId175"/>
    <p:sldId id="495" r:id="rId176"/>
    <p:sldId id="496" r:id="rId177"/>
    <p:sldId id="429" r:id="rId178"/>
    <p:sldId id="449" r:id="rId179"/>
    <p:sldId id="430" r:id="rId180"/>
    <p:sldId id="432" r:id="rId181"/>
    <p:sldId id="501" r:id="rId182"/>
    <p:sldId id="502" r:id="rId183"/>
    <p:sldId id="504" r:id="rId184"/>
    <p:sldId id="503" r:id="rId185"/>
    <p:sldId id="431" r:id="rId186"/>
    <p:sldId id="505" r:id="rId187"/>
    <p:sldId id="506" r:id="rId188"/>
    <p:sldId id="508" r:id="rId189"/>
    <p:sldId id="509" r:id="rId190"/>
    <p:sldId id="435" r:id="rId191"/>
    <p:sldId id="437" r:id="rId192"/>
    <p:sldId id="438" r:id="rId193"/>
    <p:sldId id="439" r:id="rId194"/>
    <p:sldId id="510" r:id="rId195"/>
    <p:sldId id="448" r:id="rId196"/>
    <p:sldId id="445" r:id="rId197"/>
    <p:sldId id="465" r:id="rId198"/>
    <p:sldId id="635" r:id="rId199"/>
    <p:sldId id="636" r:id="rId200"/>
    <p:sldId id="637" r:id="rId201"/>
    <p:sldId id="638" r:id="rId202"/>
    <p:sldId id="639" r:id="rId203"/>
    <p:sldId id="640" r:id="rId204"/>
    <p:sldId id="641" r:id="rId205"/>
    <p:sldId id="642" r:id="rId206"/>
    <p:sldId id="643" r:id="rId207"/>
    <p:sldId id="644" r:id="rId208"/>
    <p:sldId id="645" r:id="rId209"/>
    <p:sldId id="646" r:id="rId210"/>
    <p:sldId id="647" r:id="rId211"/>
    <p:sldId id="648" r:id="rId212"/>
    <p:sldId id="649" r:id="rId213"/>
    <p:sldId id="650" r:id="rId214"/>
    <p:sldId id="651" r:id="rId215"/>
    <p:sldId id="652" r:id="rId216"/>
    <p:sldId id="653" r:id="rId217"/>
    <p:sldId id="654" r:id="rId218"/>
    <p:sldId id="655" r:id="rId219"/>
    <p:sldId id="656" r:id="rId220"/>
    <p:sldId id="657" r:id="rId221"/>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0A0E092-ACC4-1944-A847-382E6048FD24}">
          <p14:sldIdLst>
            <p14:sldId id="256"/>
            <p14:sldId id="779"/>
          </p14:sldIdLst>
        </p14:section>
        <p14:section name="Agenda" id="{904ACDDF-0D3D-084F-870B-8E6D087D5708}">
          <p14:sldIdLst>
            <p14:sldId id="570"/>
            <p14:sldId id="571"/>
            <p14:sldId id="572"/>
            <p14:sldId id="582"/>
            <p14:sldId id="574"/>
            <p14:sldId id="581"/>
          </p14:sldIdLst>
        </p14:section>
        <p14:section name="Getting a Workstation" id="{1D1025E1-E8F3-3247-9FC0-8C63899F4853}">
          <p14:sldIdLst>
            <p14:sldId id="576"/>
            <p14:sldId id="577"/>
            <p14:sldId id="578"/>
            <p14:sldId id="579"/>
          </p14:sldIdLst>
        </p14:section>
        <p14:section name="Resources" id="{B51345A5-628A-8840-B9E8-0D0D99411FAA}">
          <p14:sldIdLst>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Lst>
        </p14:section>
        <p14:section name="Cookbooks" id="{4271D7B9-D825-234C-93DB-48D1E8C62765}">
          <p14:sldIdLst>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Lst>
        </p14:section>
        <p14:section name="chef-client" id="{EAA75541-C965-814D-9F9D-7B9C83345CB8}">
          <p14:sldIdLst>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Lst>
        </p14:section>
        <p14:section name="Testing Cookbooks" id="{522CF307-1575-7543-BFC1-BA8200CE54E6}">
          <p14:sldIdLst>
            <p14:sldId id="382"/>
            <p14:sldId id="383"/>
            <p14:sldId id="385"/>
            <p14:sldId id="388"/>
            <p14:sldId id="389"/>
            <p14:sldId id="415"/>
            <p14:sldId id="393"/>
            <p14:sldId id="417"/>
            <p14:sldId id="395"/>
            <p14:sldId id="396"/>
            <p14:sldId id="397"/>
            <p14:sldId id="398"/>
            <p14:sldId id="399"/>
            <p14:sldId id="418"/>
            <p14:sldId id="468"/>
            <p14:sldId id="469"/>
            <p14:sldId id="474"/>
            <p14:sldId id="475"/>
            <p14:sldId id="476"/>
            <p14:sldId id="419"/>
            <p14:sldId id="421"/>
            <p14:sldId id="479"/>
            <p14:sldId id="481"/>
            <p14:sldId id="422"/>
            <p14:sldId id="500"/>
            <p14:sldId id="425"/>
            <p14:sldId id="427"/>
            <p14:sldId id="428"/>
            <p14:sldId id="497"/>
            <p14:sldId id="498"/>
            <p14:sldId id="499"/>
            <p14:sldId id="487"/>
            <p14:sldId id="490"/>
            <p14:sldId id="491"/>
            <p14:sldId id="488"/>
            <p14:sldId id="493"/>
            <p14:sldId id="494"/>
            <p14:sldId id="495"/>
            <p14:sldId id="496"/>
            <p14:sldId id="429"/>
            <p14:sldId id="449"/>
            <p14:sldId id="430"/>
            <p14:sldId id="432"/>
            <p14:sldId id="501"/>
            <p14:sldId id="502"/>
            <p14:sldId id="504"/>
            <p14:sldId id="503"/>
            <p14:sldId id="431"/>
            <p14:sldId id="505"/>
            <p14:sldId id="506"/>
            <p14:sldId id="508"/>
            <p14:sldId id="509"/>
            <p14:sldId id="435"/>
            <p14:sldId id="437"/>
            <p14:sldId id="438"/>
            <p14:sldId id="439"/>
            <p14:sldId id="510"/>
            <p14:sldId id="448"/>
            <p14:sldId id="445"/>
          </p14:sldIdLst>
        </p14:section>
        <p14:section name="Workstation Installation" id="{0B956A51-D581-D148-BC6F-D0ED1B02AE32}">
          <p14:sldIdLst>
            <p14:sldId id="465"/>
            <p14:sldId id="635"/>
            <p14:sldId id="636"/>
            <p14:sldId id="637"/>
            <p14:sldId id="638"/>
            <p14:sldId id="639"/>
            <p14:sldId id="640"/>
            <p14:sldId id="641"/>
            <p14:sldId id="642"/>
            <p14:sldId id="643"/>
            <p14:sldId id="644"/>
            <p14:sldId id="645"/>
            <p14:sldId id="646"/>
            <p14:sldId id="647"/>
          </p14:sldIdLst>
        </p14:section>
        <p14:section name="Further Resources" id="{96F50533-6141-4941-8B3B-33804065BB8C}">
          <p14:sldIdLst>
            <p14:sldId id="648"/>
            <p14:sldId id="649"/>
            <p14:sldId id="650"/>
            <p14:sldId id="651"/>
            <p14:sldId id="652"/>
            <p14:sldId id="653"/>
            <p14:sldId id="654"/>
            <p14:sldId id="655"/>
            <p14:sldId id="656"/>
            <p14:sldId id="657"/>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67" autoAdjust="0"/>
    <p:restoredTop sz="96142" autoAdjust="0"/>
  </p:normalViewPr>
  <p:slideViewPr>
    <p:cSldViewPr snapToGrid="0">
      <p:cViewPr varScale="1">
        <p:scale>
          <a:sx n="31" d="100"/>
          <a:sy n="31" d="100"/>
        </p:scale>
        <p:origin x="-832" y="-104"/>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80" Type="http://schemas.openxmlformats.org/officeDocument/2006/relationships/slide" Target="slides/slide175.xml"/><Relationship Id="rId181" Type="http://schemas.openxmlformats.org/officeDocument/2006/relationships/slide" Target="slides/slide176.xml"/><Relationship Id="rId182" Type="http://schemas.openxmlformats.org/officeDocument/2006/relationships/slide" Target="slides/slide177.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83" Type="http://schemas.openxmlformats.org/officeDocument/2006/relationships/slide" Target="slides/slide178.xml"/><Relationship Id="rId184" Type="http://schemas.openxmlformats.org/officeDocument/2006/relationships/slide" Target="slides/slide179.xml"/><Relationship Id="rId185" Type="http://schemas.openxmlformats.org/officeDocument/2006/relationships/slide" Target="slides/slide180.xml"/><Relationship Id="rId186" Type="http://schemas.openxmlformats.org/officeDocument/2006/relationships/slide" Target="slides/slide181.xml"/><Relationship Id="rId187" Type="http://schemas.openxmlformats.org/officeDocument/2006/relationships/slide" Target="slides/slide182.xml"/><Relationship Id="rId188" Type="http://schemas.openxmlformats.org/officeDocument/2006/relationships/slide" Target="slides/slide183.xml"/><Relationship Id="rId189" Type="http://schemas.openxmlformats.org/officeDocument/2006/relationships/slide" Target="slides/slide184.xml"/><Relationship Id="rId220" Type="http://schemas.openxmlformats.org/officeDocument/2006/relationships/slide" Target="slides/slide215.xml"/><Relationship Id="rId221" Type="http://schemas.openxmlformats.org/officeDocument/2006/relationships/slide" Target="slides/slide216.xml"/><Relationship Id="rId222" Type="http://schemas.openxmlformats.org/officeDocument/2006/relationships/notesMaster" Target="notesMasters/notesMaster1.xml"/><Relationship Id="rId223" Type="http://schemas.openxmlformats.org/officeDocument/2006/relationships/handoutMaster" Target="handoutMasters/handoutMaster1.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224" Type="http://schemas.openxmlformats.org/officeDocument/2006/relationships/printerSettings" Target="printerSettings/printerSettings1.bin"/><Relationship Id="rId225" Type="http://schemas.openxmlformats.org/officeDocument/2006/relationships/presProps" Target="presProps.xml"/><Relationship Id="rId226" Type="http://schemas.openxmlformats.org/officeDocument/2006/relationships/viewProps" Target="viewProps.xml"/><Relationship Id="rId227" Type="http://schemas.openxmlformats.org/officeDocument/2006/relationships/theme" Target="theme/theme1.xml"/><Relationship Id="rId228" Type="http://schemas.openxmlformats.org/officeDocument/2006/relationships/tableStyles" Target="tableStyles.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190" Type="http://schemas.openxmlformats.org/officeDocument/2006/relationships/slide" Target="slides/slide185.xml"/><Relationship Id="rId191" Type="http://schemas.openxmlformats.org/officeDocument/2006/relationships/slide" Target="slides/slide186.xml"/><Relationship Id="rId192" Type="http://schemas.openxmlformats.org/officeDocument/2006/relationships/slide" Target="slides/slide187.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193" Type="http://schemas.openxmlformats.org/officeDocument/2006/relationships/slide" Target="slides/slide188.xml"/><Relationship Id="rId194" Type="http://schemas.openxmlformats.org/officeDocument/2006/relationships/slide" Target="slides/slide189.xml"/><Relationship Id="rId195" Type="http://schemas.openxmlformats.org/officeDocument/2006/relationships/slide" Target="slides/slide190.xml"/><Relationship Id="rId196" Type="http://schemas.openxmlformats.org/officeDocument/2006/relationships/slide" Target="slides/slide191.xml"/><Relationship Id="rId197" Type="http://schemas.openxmlformats.org/officeDocument/2006/relationships/slide" Target="slides/slide192.xml"/><Relationship Id="rId198" Type="http://schemas.openxmlformats.org/officeDocument/2006/relationships/slide" Target="slides/slide193.xml"/><Relationship Id="rId199" Type="http://schemas.openxmlformats.org/officeDocument/2006/relationships/slide" Target="slides/slide19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200" Type="http://schemas.openxmlformats.org/officeDocument/2006/relationships/slide" Target="slides/slide195.xml"/><Relationship Id="rId201" Type="http://schemas.openxmlformats.org/officeDocument/2006/relationships/slide" Target="slides/slide196.xml"/><Relationship Id="rId202" Type="http://schemas.openxmlformats.org/officeDocument/2006/relationships/slide" Target="slides/slide197.xml"/><Relationship Id="rId203" Type="http://schemas.openxmlformats.org/officeDocument/2006/relationships/slide" Target="slides/slide198.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204" Type="http://schemas.openxmlformats.org/officeDocument/2006/relationships/slide" Target="slides/slide199.xml"/><Relationship Id="rId205" Type="http://schemas.openxmlformats.org/officeDocument/2006/relationships/slide" Target="slides/slide200.xml"/><Relationship Id="rId206" Type="http://schemas.openxmlformats.org/officeDocument/2006/relationships/slide" Target="slides/slide201.xml"/><Relationship Id="rId207" Type="http://schemas.openxmlformats.org/officeDocument/2006/relationships/slide" Target="slides/slide202.xml"/><Relationship Id="rId208" Type="http://schemas.openxmlformats.org/officeDocument/2006/relationships/slide" Target="slides/slide203.xml"/><Relationship Id="rId209" Type="http://schemas.openxmlformats.org/officeDocument/2006/relationships/slide" Target="slides/slide20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173" Type="http://schemas.openxmlformats.org/officeDocument/2006/relationships/slide" Target="slides/slide168.xml"/><Relationship Id="rId174" Type="http://schemas.openxmlformats.org/officeDocument/2006/relationships/slide" Target="slides/slide169.xml"/><Relationship Id="rId175" Type="http://schemas.openxmlformats.org/officeDocument/2006/relationships/slide" Target="slides/slide170.xml"/><Relationship Id="rId176" Type="http://schemas.openxmlformats.org/officeDocument/2006/relationships/slide" Target="slides/slide171.xml"/><Relationship Id="rId177" Type="http://schemas.openxmlformats.org/officeDocument/2006/relationships/slide" Target="slides/slide172.xml"/><Relationship Id="rId178" Type="http://schemas.openxmlformats.org/officeDocument/2006/relationships/slide" Target="slides/slide173.xml"/><Relationship Id="rId179" Type="http://schemas.openxmlformats.org/officeDocument/2006/relationships/slide" Target="slides/slide174.xml"/><Relationship Id="rId210" Type="http://schemas.openxmlformats.org/officeDocument/2006/relationships/slide" Target="slides/slide205.xml"/><Relationship Id="rId211" Type="http://schemas.openxmlformats.org/officeDocument/2006/relationships/slide" Target="slides/slide206.xml"/><Relationship Id="rId212" Type="http://schemas.openxmlformats.org/officeDocument/2006/relationships/slide" Target="slides/slide207.xml"/><Relationship Id="rId213" Type="http://schemas.openxmlformats.org/officeDocument/2006/relationships/slide" Target="slides/slide208.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214" Type="http://schemas.openxmlformats.org/officeDocument/2006/relationships/slide" Target="slides/slide209.xml"/><Relationship Id="rId215" Type="http://schemas.openxmlformats.org/officeDocument/2006/relationships/slide" Target="slides/slide210.xml"/><Relationship Id="rId216" Type="http://schemas.openxmlformats.org/officeDocument/2006/relationships/slide" Target="slides/slide211.xml"/><Relationship Id="rId217" Type="http://schemas.openxmlformats.org/officeDocument/2006/relationships/slide" Target="slides/slide212.xml"/><Relationship Id="rId218" Type="http://schemas.openxmlformats.org/officeDocument/2006/relationships/slide" Target="slides/slide213.xml"/><Relationship Id="rId219" Type="http://schemas.openxmlformats.org/officeDocument/2006/relationships/slide" Target="slides/slide2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40" Type="http://schemas.openxmlformats.org/officeDocument/2006/relationships/slide" Target="slides/slide135.xml"/><Relationship Id="rId141" Type="http://schemas.openxmlformats.org/officeDocument/2006/relationships/slide" Target="slides/slide13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D44CAE0B-E0C1-F04E-B86D-6776441B5FE3}" type="presOf" srcId="{8C044235-ED0A-8542-BFA3-BBFC322E5065}" destId="{DD25A9C6-73C5-034C-9141-067075B117D8}"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49D70BF6-86CB-C44C-809D-DBC04A7F4F74}"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A615D345-F626-8948-B326-C9B0B196EC03}" type="presOf" srcId="{BAD13A25-6A2D-CE4D-BBDF-9DF322328A0B}" destId="{6D04906C-8FA3-044F-A9CA-DE594BFC6B62}" srcOrd="0" destOrd="0" presId="urn:microsoft.com/office/officeart/2005/8/layout/hProcess9"/>
    <dgm:cxn modelId="{883CACA7-DAEA-9144-87E3-1F439CE0070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0A9A7CC-6209-CE4E-8417-1EDFADE9E08D}" type="presParOf" srcId="{6D04906C-8FA3-044F-A9CA-DE594BFC6B62}" destId="{2E8A1CBE-0266-EA4C-B578-7F204E55EDE3}" srcOrd="0" destOrd="0" presId="urn:microsoft.com/office/officeart/2005/8/layout/hProcess9"/>
    <dgm:cxn modelId="{DA85223A-9BB7-D24F-878F-7C193986BCA7}" type="presParOf" srcId="{6D04906C-8FA3-044F-A9CA-DE594BFC6B62}" destId="{F640416A-2778-4645-B00B-7C0C68CF0417}" srcOrd="1" destOrd="0" presId="urn:microsoft.com/office/officeart/2005/8/layout/hProcess9"/>
    <dgm:cxn modelId="{0315352A-1C58-1F4E-84E0-034E34A7EBFA}" type="presParOf" srcId="{F640416A-2778-4645-B00B-7C0C68CF0417}" destId="{45CD59F2-8ABB-5247-A051-AB4167B88F7D}" srcOrd="0" destOrd="0" presId="urn:microsoft.com/office/officeart/2005/8/layout/hProcess9"/>
    <dgm:cxn modelId="{DF072BB4-A9F5-DA4A-AE5A-9EA562FB06D2}" type="presParOf" srcId="{F640416A-2778-4645-B00B-7C0C68CF0417}" destId="{BED00208-39D8-1A4E-9C2D-2D05B79860D1}" srcOrd="1" destOrd="0" presId="urn:microsoft.com/office/officeart/2005/8/layout/hProcess9"/>
    <dgm:cxn modelId="{0DCE381D-D09A-154B-A3EC-C7019A7B35D8}" type="presParOf" srcId="{F640416A-2778-4645-B00B-7C0C68CF0417}" destId="{DD25A9C6-73C5-034C-9141-067075B117D8}" srcOrd="2" destOrd="0" presId="urn:microsoft.com/office/officeart/2005/8/layout/hProcess9"/>
    <dgm:cxn modelId="{09E865AE-64EF-254F-A5EB-FA9F082B05A9}" type="presParOf" srcId="{F640416A-2778-4645-B00B-7C0C68CF0417}" destId="{EFC0612A-059E-1648-A19F-CB6A9F29A6D5}" srcOrd="3" destOrd="0" presId="urn:microsoft.com/office/officeart/2005/8/layout/hProcess9"/>
    <dgm:cxn modelId="{FE570FBE-4C56-BF43-A5A7-D1086ADBB699}"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31C140CD-72C0-C642-B1DB-6B72F4C6D0EC}" type="presOf" srcId="{16DDB171-5BFA-EB42-9166-37F5D48635B2}" destId="{45CD59F2-8ABB-5247-A051-AB4167B88F7D}"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A01245C3-F23D-7D45-928C-E75A0991355B}" type="presOf" srcId="{BAD13A25-6A2D-CE4D-BBDF-9DF322328A0B}" destId="{6D04906C-8FA3-044F-A9CA-DE594BFC6B62}"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4E4BAEF2-898D-8C44-962C-7ADDF055582F}" type="presOf" srcId="{840EF2FF-9D50-4647-9914-74D089286C46}" destId="{84E372B1-C2D4-044D-8D9B-03BAA0D0E7CB}" srcOrd="0" destOrd="0" presId="urn:microsoft.com/office/officeart/2005/8/layout/hProcess9"/>
    <dgm:cxn modelId="{38D9B2C7-1707-9641-90DD-BD7CCB8141EF}" type="presOf" srcId="{8C044235-ED0A-8542-BFA3-BBFC322E5065}" destId="{DD25A9C6-73C5-034C-9141-067075B117D8}" srcOrd="0" destOrd="0" presId="urn:microsoft.com/office/officeart/2005/8/layout/hProcess9"/>
    <dgm:cxn modelId="{B9FC17C8-7029-F041-8F39-1F8F87C56AC3}" type="presParOf" srcId="{6D04906C-8FA3-044F-A9CA-DE594BFC6B62}" destId="{2E8A1CBE-0266-EA4C-B578-7F204E55EDE3}" srcOrd="0" destOrd="0" presId="urn:microsoft.com/office/officeart/2005/8/layout/hProcess9"/>
    <dgm:cxn modelId="{95A63B05-4B5A-FD4E-93FA-C8AC4729CCC8}" type="presParOf" srcId="{6D04906C-8FA3-044F-A9CA-DE594BFC6B62}" destId="{F640416A-2778-4645-B00B-7C0C68CF0417}" srcOrd="1" destOrd="0" presId="urn:microsoft.com/office/officeart/2005/8/layout/hProcess9"/>
    <dgm:cxn modelId="{2BF88C9B-5680-2C40-ABDE-EDEEF510C1F1}" type="presParOf" srcId="{F640416A-2778-4645-B00B-7C0C68CF0417}" destId="{45CD59F2-8ABB-5247-A051-AB4167B88F7D}" srcOrd="0" destOrd="0" presId="urn:microsoft.com/office/officeart/2005/8/layout/hProcess9"/>
    <dgm:cxn modelId="{13498B48-281A-2845-AE2B-B257BD44F2FF}" type="presParOf" srcId="{F640416A-2778-4645-B00B-7C0C68CF0417}" destId="{BED00208-39D8-1A4E-9C2D-2D05B79860D1}" srcOrd="1" destOrd="0" presId="urn:microsoft.com/office/officeart/2005/8/layout/hProcess9"/>
    <dgm:cxn modelId="{511FDE6D-C63F-B04C-95DE-28B8CD687ACD}" type="presParOf" srcId="{F640416A-2778-4645-B00B-7C0C68CF0417}" destId="{DD25A9C6-73C5-034C-9141-067075B117D8}" srcOrd="2" destOrd="0" presId="urn:microsoft.com/office/officeart/2005/8/layout/hProcess9"/>
    <dgm:cxn modelId="{144B0396-3976-DF4D-96B5-C5A14CEC7170}" type="presParOf" srcId="{F640416A-2778-4645-B00B-7C0C68CF0417}" destId="{EFC0612A-059E-1648-A19F-CB6A9F29A6D5}" srcOrd="3" destOrd="0" presId="urn:microsoft.com/office/officeart/2005/8/layout/hProcess9"/>
    <dgm:cxn modelId="{4B3CEA28-0EC5-A64C-8A5A-8F956C7D4B1F}"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7C8AC2EF-A8A3-E54A-BAA4-A743784AA651}" type="presOf" srcId="{8C044235-ED0A-8542-BFA3-BBFC322E5065}" destId="{DD25A9C6-73C5-034C-9141-067075B117D8}" srcOrd="0" destOrd="0" presId="urn:microsoft.com/office/officeart/2005/8/layout/hProcess9"/>
    <dgm:cxn modelId="{9E30EFB3-01BE-0745-99BA-1AB8E97EA71D}"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1D170C1D-EBF2-3742-A87B-BFD6824EAFAC}" srcId="{BAD13A25-6A2D-CE4D-BBDF-9DF322328A0B}" destId="{16DDB171-5BFA-EB42-9166-37F5D48635B2}" srcOrd="0" destOrd="0" parTransId="{BB918EFD-4426-9746-A7D0-2989A59FD731}" sibTransId="{633E97DD-A17D-A849-A386-20EFF63D7360}"/>
    <dgm:cxn modelId="{D7BDEC5F-31F9-8C43-A659-943E11A63408}" type="presOf" srcId="{840EF2FF-9D50-4647-9914-74D089286C46}" destId="{84E372B1-C2D4-044D-8D9B-03BAA0D0E7CB}" srcOrd="0" destOrd="0" presId="urn:microsoft.com/office/officeart/2005/8/layout/hProcess9"/>
    <dgm:cxn modelId="{CD637B2A-F387-CF4A-98FE-8FA135CF6DA2}" type="presOf" srcId="{16DDB171-5BFA-EB42-9166-37F5D48635B2}" destId="{45CD59F2-8ABB-5247-A051-AB4167B88F7D}" srcOrd="0" destOrd="0" presId="urn:microsoft.com/office/officeart/2005/8/layout/hProcess9"/>
    <dgm:cxn modelId="{501BDA10-3FD0-644D-8CAB-9BF98626A776}" type="presParOf" srcId="{6D04906C-8FA3-044F-A9CA-DE594BFC6B62}" destId="{2E8A1CBE-0266-EA4C-B578-7F204E55EDE3}" srcOrd="0" destOrd="0" presId="urn:microsoft.com/office/officeart/2005/8/layout/hProcess9"/>
    <dgm:cxn modelId="{E8DAC734-6504-FC4C-939D-2F4D71B76FB2}" type="presParOf" srcId="{6D04906C-8FA3-044F-A9CA-DE594BFC6B62}" destId="{F640416A-2778-4645-B00B-7C0C68CF0417}" srcOrd="1" destOrd="0" presId="urn:microsoft.com/office/officeart/2005/8/layout/hProcess9"/>
    <dgm:cxn modelId="{E6B1691C-764F-2348-9171-88B11B580A99}" type="presParOf" srcId="{F640416A-2778-4645-B00B-7C0C68CF0417}" destId="{45CD59F2-8ABB-5247-A051-AB4167B88F7D}" srcOrd="0" destOrd="0" presId="urn:microsoft.com/office/officeart/2005/8/layout/hProcess9"/>
    <dgm:cxn modelId="{9D3C5AA6-83C7-FC43-AAA3-02028DB1CAF9}" type="presParOf" srcId="{F640416A-2778-4645-B00B-7C0C68CF0417}" destId="{BED00208-39D8-1A4E-9C2D-2D05B79860D1}" srcOrd="1" destOrd="0" presId="urn:microsoft.com/office/officeart/2005/8/layout/hProcess9"/>
    <dgm:cxn modelId="{4CACB934-A883-F140-A52F-870CAA3C4989}" type="presParOf" srcId="{F640416A-2778-4645-B00B-7C0C68CF0417}" destId="{DD25A9C6-73C5-034C-9141-067075B117D8}" srcOrd="2" destOrd="0" presId="urn:microsoft.com/office/officeart/2005/8/layout/hProcess9"/>
    <dgm:cxn modelId="{7270CC2C-1663-3F42-BB80-27FE4D5B3C48}" type="presParOf" srcId="{F640416A-2778-4645-B00B-7C0C68CF0417}" destId="{EFC0612A-059E-1648-A19F-CB6A9F29A6D5}" srcOrd="3" destOrd="0" presId="urn:microsoft.com/office/officeart/2005/8/layout/hProcess9"/>
    <dgm:cxn modelId="{2B780C64-6B74-8346-A17C-0D941001A3D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D008EE6F-955A-F040-B79D-EC957CCCF295}" type="presOf" srcId="{840EF2FF-9D50-4647-9914-74D089286C46}" destId="{84E372B1-C2D4-044D-8D9B-03BAA0D0E7CB}" srcOrd="0" destOrd="0" presId="urn:microsoft.com/office/officeart/2005/8/layout/hProcess9"/>
    <dgm:cxn modelId="{A280465D-CD75-C64E-A6F3-17135D7F1BB8}"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1D170C1D-EBF2-3742-A87B-BFD6824EAFAC}" srcId="{BAD13A25-6A2D-CE4D-BBDF-9DF322328A0B}" destId="{16DDB171-5BFA-EB42-9166-37F5D48635B2}" srcOrd="0" destOrd="0" parTransId="{BB918EFD-4426-9746-A7D0-2989A59FD731}" sibTransId="{633E97DD-A17D-A849-A386-20EFF63D7360}"/>
    <dgm:cxn modelId="{8C7E46FB-E439-2F46-8606-67AD07152B89}" type="presOf" srcId="{16DDB171-5BFA-EB42-9166-37F5D48635B2}" destId="{45CD59F2-8ABB-5247-A051-AB4167B88F7D}" srcOrd="0" destOrd="0" presId="urn:microsoft.com/office/officeart/2005/8/layout/hProcess9"/>
    <dgm:cxn modelId="{CAF47716-096B-BA4C-8905-6DD4F6A7DBE8}" type="presOf" srcId="{8C044235-ED0A-8542-BFA3-BBFC322E5065}" destId="{DD25A9C6-73C5-034C-9141-067075B117D8}" srcOrd="0" destOrd="0" presId="urn:microsoft.com/office/officeart/2005/8/layout/hProcess9"/>
    <dgm:cxn modelId="{36BB753D-53B5-3142-A662-4584A641A92B}" type="presParOf" srcId="{6D04906C-8FA3-044F-A9CA-DE594BFC6B62}" destId="{2E8A1CBE-0266-EA4C-B578-7F204E55EDE3}" srcOrd="0" destOrd="0" presId="urn:microsoft.com/office/officeart/2005/8/layout/hProcess9"/>
    <dgm:cxn modelId="{FFEE02D0-D6B1-8040-8CA0-C6BE865A7015}" type="presParOf" srcId="{6D04906C-8FA3-044F-A9CA-DE594BFC6B62}" destId="{F640416A-2778-4645-B00B-7C0C68CF0417}" srcOrd="1" destOrd="0" presId="urn:microsoft.com/office/officeart/2005/8/layout/hProcess9"/>
    <dgm:cxn modelId="{B3CD98B2-C415-5E49-AC81-435306CC878F}" type="presParOf" srcId="{F640416A-2778-4645-B00B-7C0C68CF0417}" destId="{45CD59F2-8ABB-5247-A051-AB4167B88F7D}" srcOrd="0" destOrd="0" presId="urn:microsoft.com/office/officeart/2005/8/layout/hProcess9"/>
    <dgm:cxn modelId="{76CDA612-F809-AD4E-8FC1-8D7D8633171D}" type="presParOf" srcId="{F640416A-2778-4645-B00B-7C0C68CF0417}" destId="{BED00208-39D8-1A4E-9C2D-2D05B79860D1}" srcOrd="1" destOrd="0" presId="urn:microsoft.com/office/officeart/2005/8/layout/hProcess9"/>
    <dgm:cxn modelId="{60DB301A-5E6F-B444-AC5F-0488C4607190}" type="presParOf" srcId="{F640416A-2778-4645-B00B-7C0C68CF0417}" destId="{DD25A9C6-73C5-034C-9141-067075B117D8}" srcOrd="2" destOrd="0" presId="urn:microsoft.com/office/officeart/2005/8/layout/hProcess9"/>
    <dgm:cxn modelId="{07D7ED84-1F11-3546-96AD-7DBFF0B6E20F}" type="presParOf" srcId="{F640416A-2778-4645-B00B-7C0C68CF0417}" destId="{EFC0612A-059E-1648-A19F-CB6A9F29A6D5}" srcOrd="3" destOrd="0" presId="urn:microsoft.com/office/officeart/2005/8/layout/hProcess9"/>
    <dgm:cxn modelId="{538A1041-39EF-7142-ACEA-E91D7B06BAD3}"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514F1FB5-04ED-0847-A669-C6966B55EAA0}" srcId="{BAD13A25-6A2D-CE4D-BBDF-9DF322328A0B}" destId="{A6255F46-E33C-0D48-AC58-D7B360BDCDA3}" srcOrd="1" destOrd="0" parTransId="{1AA1851F-5BCC-AA45-901E-7D573E7A8398}" sibTransId="{55C08551-3926-7043-8953-EE006AE10C20}"/>
    <dgm:cxn modelId="{6988A175-8CA2-454A-ACF1-6F1F75A86586}" type="presOf" srcId="{16DDB171-5BFA-EB42-9166-37F5D48635B2}" destId="{45CD59F2-8ABB-5247-A051-AB4167B88F7D}" srcOrd="0" destOrd="0" presId="urn:microsoft.com/office/officeart/2005/8/layout/hProcess9"/>
    <dgm:cxn modelId="{D651F432-B045-6B4F-A8CF-90DBA3A52250}"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32D28266-1F75-CC46-BBFB-2E22AB06B4E4}" type="presOf" srcId="{840EF2FF-9D50-4647-9914-74D089286C46}" destId="{84E372B1-C2D4-044D-8D9B-03BAA0D0E7CB}" srcOrd="0" destOrd="0" presId="urn:microsoft.com/office/officeart/2005/8/layout/hProcess9"/>
    <dgm:cxn modelId="{1EA8ACC5-7CAB-784B-87DB-80E8EF97E6EA}" type="presOf" srcId="{3CA48109-FA20-5549-B15A-377BADE89DAB}" destId="{A8E927B3-6773-FD4B-9A48-2F817CC9A0C3}" srcOrd="0" destOrd="0" presId="urn:microsoft.com/office/officeart/2005/8/layout/hProcess9"/>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1D170C1D-EBF2-3742-A87B-BFD6824EAFAC}" srcId="{BAD13A25-6A2D-CE4D-BBDF-9DF322328A0B}" destId="{16DDB171-5BFA-EB42-9166-37F5D48635B2}" srcOrd="0" destOrd="0" parTransId="{BB918EFD-4426-9746-A7D0-2989A59FD731}" sibTransId="{633E97DD-A17D-A849-A386-20EFF63D7360}"/>
    <dgm:cxn modelId="{90509892-3192-B747-8D09-612BE277685D}" type="presOf" srcId="{BAD13A25-6A2D-CE4D-BBDF-9DF322328A0B}" destId="{6D04906C-8FA3-044F-A9CA-DE594BFC6B62}" srcOrd="0" destOrd="0" presId="urn:microsoft.com/office/officeart/2005/8/layout/hProcess9"/>
    <dgm:cxn modelId="{C677DEDA-C5A7-6C4F-A39F-6B216B2C7DAF}" type="presOf" srcId="{A6255F46-E33C-0D48-AC58-D7B360BDCDA3}" destId="{C9EA1690-CD96-B84C-B458-F944C9D4D943}" srcOrd="0" destOrd="0" presId="urn:microsoft.com/office/officeart/2005/8/layout/hProcess9"/>
    <dgm:cxn modelId="{37EA2280-6845-054E-BF10-A0C729B6B4EB}" type="presParOf" srcId="{6D04906C-8FA3-044F-A9CA-DE594BFC6B62}" destId="{2E8A1CBE-0266-EA4C-B578-7F204E55EDE3}" srcOrd="0" destOrd="0" presId="urn:microsoft.com/office/officeart/2005/8/layout/hProcess9"/>
    <dgm:cxn modelId="{17FC2B55-C155-ED45-863C-249097149DE9}" type="presParOf" srcId="{6D04906C-8FA3-044F-A9CA-DE594BFC6B62}" destId="{F640416A-2778-4645-B00B-7C0C68CF0417}" srcOrd="1" destOrd="0" presId="urn:microsoft.com/office/officeart/2005/8/layout/hProcess9"/>
    <dgm:cxn modelId="{F33E878E-D63A-4D4D-AB40-7D2CA2E5F94E}" type="presParOf" srcId="{F640416A-2778-4645-B00B-7C0C68CF0417}" destId="{45CD59F2-8ABB-5247-A051-AB4167B88F7D}" srcOrd="0" destOrd="0" presId="urn:microsoft.com/office/officeart/2005/8/layout/hProcess9"/>
    <dgm:cxn modelId="{BD44D4A2-D7CA-9E4E-9ADE-53A74EAE2D6B}" type="presParOf" srcId="{F640416A-2778-4645-B00B-7C0C68CF0417}" destId="{BED00208-39D8-1A4E-9C2D-2D05B79860D1}" srcOrd="1" destOrd="0" presId="urn:microsoft.com/office/officeart/2005/8/layout/hProcess9"/>
    <dgm:cxn modelId="{AA7B9315-F02E-2E4F-8ECE-926051A5ABFE}" type="presParOf" srcId="{F640416A-2778-4645-B00B-7C0C68CF0417}" destId="{C9EA1690-CD96-B84C-B458-F944C9D4D943}" srcOrd="2" destOrd="0" presId="urn:microsoft.com/office/officeart/2005/8/layout/hProcess9"/>
    <dgm:cxn modelId="{AD84C6B8-0360-874B-97C4-7A302C5B1E8E}" type="presParOf" srcId="{F640416A-2778-4645-B00B-7C0C68CF0417}" destId="{E8222F88-CA9D-BA4F-9DBC-893D45FFE387}" srcOrd="3" destOrd="0" presId="urn:microsoft.com/office/officeart/2005/8/layout/hProcess9"/>
    <dgm:cxn modelId="{457C11A7-371F-F14F-B35B-FACAE1C89049}" type="presParOf" srcId="{F640416A-2778-4645-B00B-7C0C68CF0417}" destId="{DD25A9C6-73C5-034C-9141-067075B117D8}" srcOrd="4" destOrd="0" presId="urn:microsoft.com/office/officeart/2005/8/layout/hProcess9"/>
    <dgm:cxn modelId="{BE49C0DB-1683-E740-AD2D-3FFD3EF43167}" type="presParOf" srcId="{F640416A-2778-4645-B00B-7C0C68CF0417}" destId="{EFC0612A-059E-1648-A19F-CB6A9F29A6D5}" srcOrd="5" destOrd="0" presId="urn:microsoft.com/office/officeart/2005/8/layout/hProcess9"/>
    <dgm:cxn modelId="{46210C87-15AF-AD41-BD12-B13F61060EF1}" type="presParOf" srcId="{F640416A-2778-4645-B00B-7C0C68CF0417}" destId="{84E372B1-C2D4-044D-8D9B-03BAA0D0E7CB}" srcOrd="6" destOrd="0" presId="urn:microsoft.com/office/officeart/2005/8/layout/hProcess9"/>
    <dgm:cxn modelId="{986A77AB-1437-4348-A045-34D39B9E1F61}" type="presParOf" srcId="{F640416A-2778-4645-B00B-7C0C68CF0417}" destId="{955F78DF-2E40-6842-AC82-A9685FF6538B}" srcOrd="7" destOrd="0" presId="urn:microsoft.com/office/officeart/2005/8/layout/hProcess9"/>
    <dgm:cxn modelId="{39151F26-4A31-B046-B25A-50AA4FE8A858}"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47"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create</a:t>
          </a:r>
          <a:endParaRPr lang="en-US" sz="2200" kern="1200" dirty="0">
            <a:latin typeface="Inconsolata"/>
            <a:cs typeface="Inconsolata"/>
          </a:endParaRPr>
        </a:p>
      </dsp:txBody>
      <dsp:txXfrm>
        <a:off x="39130" y="636274"/>
        <a:ext cx="2275663" cy="718756"/>
      </dsp:txXfrm>
    </dsp:sp>
    <dsp:sp modelId="{DD25A9C6-73C5-034C-9141-067075B117D8}">
      <dsp:nvSpPr>
        <dsp:cNvPr id="0" name=""/>
        <dsp:cNvSpPr/>
      </dsp:nvSpPr>
      <dsp:spPr>
        <a:xfrm>
          <a:off x="2504296" y="597391"/>
          <a:ext cx="2353429"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converge</a:t>
          </a:r>
          <a:endParaRPr lang="en-US" sz="2200" kern="1200" dirty="0">
            <a:latin typeface="Inconsolata"/>
            <a:cs typeface="Inconsolata"/>
          </a:endParaRPr>
        </a:p>
      </dsp:txBody>
      <dsp:txXfrm>
        <a:off x="2543179" y="636274"/>
        <a:ext cx="2275663" cy="718756"/>
      </dsp:txXfrm>
    </dsp:sp>
    <dsp:sp modelId="{84E372B1-C2D4-044D-8D9B-03BAA0D0E7CB}">
      <dsp:nvSpPr>
        <dsp:cNvPr id="0" name=""/>
        <dsp:cNvSpPr/>
      </dsp:nvSpPr>
      <dsp:spPr>
        <a:xfrm>
          <a:off x="5008345" y="597391"/>
          <a:ext cx="2353429"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a:t>
          </a:r>
          <a:r>
            <a:rPr lang="en-US" sz="2200" kern="1200" dirty="0" smtClean="0"/>
            <a:t>  </a:t>
          </a:r>
          <a:r>
            <a:rPr lang="en-US" sz="2200" kern="1200" dirty="0" smtClean="0">
              <a:latin typeface="Inconsolata"/>
              <a:cs typeface="Inconsolata"/>
            </a:rPr>
            <a:t>verify</a:t>
          </a:r>
          <a:endParaRPr lang="en-US" sz="2200" kern="1200" dirty="0">
            <a:latin typeface="Inconsolata"/>
            <a:cs typeface="Inconsolata"/>
          </a:endParaRPr>
        </a:p>
      </dsp:txBody>
      <dsp:txXfrm>
        <a:off x="5047228" y="636274"/>
        <a:ext cx="2275663" cy="718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47"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create</a:t>
          </a:r>
          <a:endParaRPr lang="en-US" sz="2200" kern="1200" dirty="0">
            <a:latin typeface="Inconsolata"/>
            <a:cs typeface="Inconsolata"/>
          </a:endParaRPr>
        </a:p>
      </dsp:txBody>
      <dsp:txXfrm>
        <a:off x="39130" y="636274"/>
        <a:ext cx="2275663" cy="718756"/>
      </dsp:txXfrm>
    </dsp:sp>
    <dsp:sp modelId="{DD25A9C6-73C5-034C-9141-067075B117D8}">
      <dsp:nvSpPr>
        <dsp:cNvPr id="0" name=""/>
        <dsp:cNvSpPr/>
      </dsp:nvSpPr>
      <dsp:spPr>
        <a:xfrm>
          <a:off x="2504296"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converge</a:t>
          </a:r>
          <a:endParaRPr lang="en-US" sz="2200" kern="1200" dirty="0">
            <a:latin typeface="Inconsolata"/>
            <a:cs typeface="Inconsolata"/>
          </a:endParaRPr>
        </a:p>
      </dsp:txBody>
      <dsp:txXfrm>
        <a:off x="2543179" y="636274"/>
        <a:ext cx="2275663" cy="718756"/>
      </dsp:txXfrm>
    </dsp:sp>
    <dsp:sp modelId="{84E372B1-C2D4-044D-8D9B-03BAA0D0E7CB}">
      <dsp:nvSpPr>
        <dsp:cNvPr id="0" name=""/>
        <dsp:cNvSpPr/>
      </dsp:nvSpPr>
      <dsp:spPr>
        <a:xfrm>
          <a:off x="5008345" y="597391"/>
          <a:ext cx="2353429"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a:t>
          </a:r>
          <a:r>
            <a:rPr lang="en-US" sz="2200" kern="1200" dirty="0" smtClean="0"/>
            <a:t>  </a:t>
          </a:r>
          <a:r>
            <a:rPr lang="en-US" sz="2200" kern="1200" dirty="0" smtClean="0">
              <a:latin typeface="Inconsolata"/>
              <a:cs typeface="Inconsolata"/>
            </a:rPr>
            <a:t>verify</a:t>
          </a:r>
          <a:endParaRPr lang="en-US" sz="2200" kern="1200" dirty="0">
            <a:latin typeface="Inconsolata"/>
            <a:cs typeface="Inconsolata"/>
          </a:endParaRPr>
        </a:p>
      </dsp:txBody>
      <dsp:txXfrm>
        <a:off x="5047228" y="636274"/>
        <a:ext cx="2275663" cy="718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47"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create</a:t>
          </a:r>
          <a:endParaRPr lang="en-US" sz="2200" kern="1200" dirty="0">
            <a:latin typeface="Inconsolata"/>
            <a:cs typeface="Inconsolata"/>
          </a:endParaRPr>
        </a:p>
      </dsp:txBody>
      <dsp:txXfrm>
        <a:off x="39130" y="636274"/>
        <a:ext cx="2275663" cy="718756"/>
      </dsp:txXfrm>
    </dsp:sp>
    <dsp:sp modelId="{DD25A9C6-73C5-034C-9141-067075B117D8}">
      <dsp:nvSpPr>
        <dsp:cNvPr id="0" name=""/>
        <dsp:cNvSpPr/>
      </dsp:nvSpPr>
      <dsp:spPr>
        <a:xfrm>
          <a:off x="2504296"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converge</a:t>
          </a:r>
          <a:endParaRPr lang="en-US" sz="2200" kern="1200" dirty="0">
            <a:latin typeface="Inconsolata"/>
            <a:cs typeface="Inconsolata"/>
          </a:endParaRPr>
        </a:p>
      </dsp:txBody>
      <dsp:txXfrm>
        <a:off x="2543179" y="636274"/>
        <a:ext cx="2275663" cy="718756"/>
      </dsp:txXfrm>
    </dsp:sp>
    <dsp:sp modelId="{84E372B1-C2D4-044D-8D9B-03BAA0D0E7CB}">
      <dsp:nvSpPr>
        <dsp:cNvPr id="0" name=""/>
        <dsp:cNvSpPr/>
      </dsp:nvSpPr>
      <dsp:spPr>
        <a:xfrm>
          <a:off x="5008345"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a:t>
          </a:r>
          <a:r>
            <a:rPr lang="en-US" sz="2200" kern="1200" dirty="0" smtClean="0"/>
            <a:t>  </a:t>
          </a:r>
          <a:r>
            <a:rPr lang="en-US" sz="2200" kern="1200" dirty="0" smtClean="0">
              <a:latin typeface="Inconsolata"/>
              <a:cs typeface="Inconsolata"/>
            </a:rPr>
            <a:t>verify</a:t>
          </a:r>
          <a:endParaRPr lang="en-US" sz="2200" kern="1200" dirty="0">
            <a:latin typeface="Inconsolata"/>
            <a:cs typeface="Inconsolata"/>
          </a:endParaRPr>
        </a:p>
      </dsp:txBody>
      <dsp:txXfrm>
        <a:off x="5047228" y="636274"/>
        <a:ext cx="2275663" cy="7187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47"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create</a:t>
          </a:r>
          <a:endParaRPr lang="en-US" sz="2200" kern="1200" dirty="0">
            <a:latin typeface="Inconsolata"/>
            <a:cs typeface="Inconsolata"/>
          </a:endParaRPr>
        </a:p>
      </dsp:txBody>
      <dsp:txXfrm>
        <a:off x="39130" y="636274"/>
        <a:ext cx="2275663" cy="718756"/>
      </dsp:txXfrm>
    </dsp:sp>
    <dsp:sp modelId="{DD25A9C6-73C5-034C-9141-067075B117D8}">
      <dsp:nvSpPr>
        <dsp:cNvPr id="0" name=""/>
        <dsp:cNvSpPr/>
      </dsp:nvSpPr>
      <dsp:spPr>
        <a:xfrm>
          <a:off x="2504296"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converge</a:t>
          </a:r>
          <a:endParaRPr lang="en-US" sz="2200" kern="1200" dirty="0">
            <a:latin typeface="Inconsolata"/>
            <a:cs typeface="Inconsolata"/>
          </a:endParaRPr>
        </a:p>
      </dsp:txBody>
      <dsp:txXfrm>
        <a:off x="2543179" y="636274"/>
        <a:ext cx="2275663" cy="718756"/>
      </dsp:txXfrm>
    </dsp:sp>
    <dsp:sp modelId="{84E372B1-C2D4-044D-8D9B-03BAA0D0E7CB}">
      <dsp:nvSpPr>
        <dsp:cNvPr id="0" name=""/>
        <dsp:cNvSpPr/>
      </dsp:nvSpPr>
      <dsp:spPr>
        <a:xfrm>
          <a:off x="5008345"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a:t>
          </a:r>
          <a:r>
            <a:rPr lang="en-US" sz="2200" kern="1200" dirty="0" smtClean="0"/>
            <a:t>  </a:t>
          </a:r>
          <a:r>
            <a:rPr lang="en-US" sz="2200" kern="1200" dirty="0" smtClean="0">
              <a:latin typeface="Inconsolata"/>
              <a:cs typeface="Inconsolata"/>
            </a:rPr>
            <a:t>verify</a:t>
          </a:r>
          <a:endParaRPr lang="en-US" sz="2200" kern="1200" dirty="0">
            <a:latin typeface="Inconsolata"/>
            <a:cs typeface="Inconsolata"/>
          </a:endParaRPr>
        </a:p>
      </dsp:txBody>
      <dsp:txXfrm>
        <a:off x="5047228" y="636274"/>
        <a:ext cx="2275663" cy="7187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760" y="597391"/>
          <a:ext cx="1404941" cy="796522"/>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destroy</a:t>
          </a:r>
          <a:endParaRPr lang="en-US" sz="2000" kern="1200" dirty="0">
            <a:latin typeface="Inconsolata"/>
            <a:cs typeface="Inconsolata"/>
          </a:endParaRPr>
        </a:p>
      </dsp:txBody>
      <dsp:txXfrm>
        <a:off x="41643" y="636274"/>
        <a:ext cx="1327175" cy="718756"/>
      </dsp:txXfrm>
    </dsp:sp>
    <dsp:sp modelId="{C9EA1690-CD96-B84C-B458-F944C9D4D943}">
      <dsp:nvSpPr>
        <dsp:cNvPr id="0" name=""/>
        <dsp:cNvSpPr/>
      </dsp:nvSpPr>
      <dsp:spPr>
        <a:xfrm>
          <a:off x="1490650" y="597391"/>
          <a:ext cx="1404941"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create</a:t>
          </a:r>
          <a:endParaRPr lang="en-US" sz="2000" kern="1200" dirty="0">
            <a:latin typeface="Inconsolata"/>
            <a:cs typeface="Inconsolata"/>
          </a:endParaRPr>
        </a:p>
      </dsp:txBody>
      <dsp:txXfrm>
        <a:off x="1529533" y="636274"/>
        <a:ext cx="1327175" cy="718756"/>
      </dsp:txXfrm>
    </dsp:sp>
    <dsp:sp modelId="{DD25A9C6-73C5-034C-9141-067075B117D8}">
      <dsp:nvSpPr>
        <dsp:cNvPr id="0" name=""/>
        <dsp:cNvSpPr/>
      </dsp:nvSpPr>
      <dsp:spPr>
        <a:xfrm>
          <a:off x="2978540" y="597391"/>
          <a:ext cx="1404941"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converge</a:t>
          </a:r>
          <a:endParaRPr lang="en-US" sz="2000" kern="1200" dirty="0">
            <a:latin typeface="Inconsolata"/>
            <a:cs typeface="Inconsolata"/>
          </a:endParaRPr>
        </a:p>
      </dsp:txBody>
      <dsp:txXfrm>
        <a:off x="3017423" y="636274"/>
        <a:ext cx="1327175" cy="718756"/>
      </dsp:txXfrm>
    </dsp:sp>
    <dsp:sp modelId="{84E372B1-C2D4-044D-8D9B-03BAA0D0E7CB}">
      <dsp:nvSpPr>
        <dsp:cNvPr id="0" name=""/>
        <dsp:cNvSpPr/>
      </dsp:nvSpPr>
      <dsp:spPr>
        <a:xfrm>
          <a:off x="4466430" y="597391"/>
          <a:ext cx="1404941"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a:t>
          </a:r>
          <a:r>
            <a:rPr lang="en-US" sz="2000" kern="1200" dirty="0" smtClean="0"/>
            <a:t>  </a:t>
          </a:r>
          <a:r>
            <a:rPr lang="en-US" sz="2000" kern="1200" dirty="0" smtClean="0">
              <a:latin typeface="Inconsolata"/>
              <a:cs typeface="Inconsolata"/>
            </a:rPr>
            <a:t>verify</a:t>
          </a:r>
          <a:endParaRPr lang="en-US" sz="2000" kern="1200" dirty="0">
            <a:latin typeface="Inconsolata"/>
            <a:cs typeface="Inconsolata"/>
          </a:endParaRPr>
        </a:p>
      </dsp:txBody>
      <dsp:txXfrm>
        <a:off x="4505313" y="636274"/>
        <a:ext cx="1327175" cy="718756"/>
      </dsp:txXfrm>
    </dsp:sp>
    <dsp:sp modelId="{A8E927B3-6773-FD4B-9A48-2F817CC9A0C3}">
      <dsp:nvSpPr>
        <dsp:cNvPr id="0" name=""/>
        <dsp:cNvSpPr/>
      </dsp:nvSpPr>
      <dsp:spPr>
        <a:xfrm>
          <a:off x="5954320" y="597391"/>
          <a:ext cx="1404941" cy="796522"/>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destroy</a:t>
          </a:r>
          <a:endParaRPr lang="en-US" sz="2000" kern="1200" dirty="0">
            <a:latin typeface="Inconsolata"/>
            <a:cs typeface="Inconsolata"/>
          </a:endParaRPr>
        </a:p>
      </dsp:txBody>
      <dsp:txXfrm>
        <a:off x="5993203" y="636274"/>
        <a:ext cx="1327175" cy="71875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5/12/15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5/12/15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6200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44567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a:t>
            </a:r>
            <a:r>
              <a:rPr lang="en-US" baseline="0" dirty="0" smtClean="0"/>
              <a:t> are some example tests. These may not be tests that the attendees define and that is 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8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3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9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96376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2152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9583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390383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tructor">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84602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HELLO</a:t>
            </a:r>
          </a:p>
        </p:txBody>
      </p:sp>
      <p:pic>
        <p:nvPicPr>
          <p:cNvPr id="3" name="Picture 2"/>
          <p:cNvPicPr>
            <a:picLocks noChangeAspect="1"/>
          </p:cNvPicPr>
          <p:nvPr userDrawn="1"/>
        </p:nvPicPr>
        <p:blipFill>
          <a:blip r:embed="rId2"/>
          <a:stretch>
            <a:fillRect/>
          </a:stretch>
        </p:blipFill>
        <p:spPr>
          <a:xfrm>
            <a:off x="8242184" y="230523"/>
            <a:ext cx="3819677" cy="2281200"/>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Name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9" name="Text Placeholder 8"/>
          <p:cNvSpPr>
            <a:spLocks noGrp="1"/>
          </p:cNvSpPr>
          <p:nvPr>
            <p:ph type="body" sz="quarter" idx="10" hasCustomPrompt="1"/>
          </p:nvPr>
        </p:nvSpPr>
        <p:spPr>
          <a:xfrm>
            <a:off x="2259204" y="3796578"/>
            <a:ext cx="8488899" cy="2086711"/>
          </a:xfrm>
        </p:spPr>
        <p:txBody>
          <a:bodyPr>
            <a:normAutofit/>
          </a:bodyPr>
          <a:lstStyle>
            <a:lvl1pPr marL="0" indent="0">
              <a:buFont typeface="+mj-lt"/>
              <a:buNone/>
              <a:defRPr sz="1800" baseline="0"/>
            </a:lvl1pPr>
          </a:lstStyle>
          <a:p>
            <a:pPr lvl="0"/>
            <a:r>
              <a:rPr lang="en-US" dirty="0" smtClean="0"/>
              <a:t>Current Role</a:t>
            </a:r>
          </a:p>
          <a:p>
            <a:pPr lvl="0"/>
            <a:r>
              <a:rPr lang="en-US" dirty="0" smtClean="0"/>
              <a:t>Previous Role</a:t>
            </a:r>
          </a:p>
          <a:p>
            <a:pPr lvl="0"/>
            <a:r>
              <a:rPr lang="en-US" dirty="0" smtClean="0"/>
              <a:t>Experience with Chef / Configuration Management</a:t>
            </a:r>
          </a:p>
          <a:p>
            <a:pPr lvl="0"/>
            <a:r>
              <a:rPr lang="en-US" dirty="0" smtClean="0"/>
              <a:t>Favorite Test Editor</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A small blurb about you</a:t>
            </a:r>
            <a:endParaRPr lang="en-US" dirty="0"/>
          </a:p>
        </p:txBody>
      </p:sp>
    </p:spTree>
    <p:extLst>
      <p:ext uri="{BB962C8B-B14F-4D97-AF65-F5344CB8AC3E}">
        <p14:creationId xmlns:p14="http://schemas.microsoft.com/office/powerpoint/2010/main" val="38716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DO SLIDE">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TODO: SLIDE</a:t>
            </a:r>
            <a:endParaRPr lang="en-US" dirty="0"/>
          </a:p>
        </p:txBody>
      </p:sp>
      <p:sp>
        <p:nvSpPr>
          <p:cNvPr id="4" name="Content Placeholder 3"/>
          <p:cNvSpPr>
            <a:spLocks noGrp="1"/>
          </p:cNvSpPr>
          <p:nvPr>
            <p:ph sz="quarter" idx="10" hasCustomPrompt="1"/>
          </p:nvPr>
        </p:nvSpPr>
        <p:spPr>
          <a:xfrm>
            <a:off x="495300" y="1016000"/>
            <a:ext cx="11164888" cy="5189538"/>
          </a:xfrm>
        </p:spPr>
        <p:txBody>
          <a:bodyPr/>
          <a:lstStyle>
            <a:lvl1pPr>
              <a:defRPr baseline="0">
                <a:solidFill>
                  <a:schemeClr val="bg1"/>
                </a:solidFill>
              </a:defRPr>
            </a:lvl1pPr>
          </a:lstStyle>
          <a:p>
            <a:pPr lvl="0"/>
            <a:r>
              <a:rPr lang="en-US" dirty="0" smtClean="0"/>
              <a:t>Describe what the slide is support to be replaced with</a:t>
            </a:r>
            <a:endParaRPr lang="en-US" dirty="0"/>
          </a:p>
        </p:txBody>
      </p:sp>
    </p:spTree>
    <p:extLst>
      <p:ext uri="{BB962C8B-B14F-4D97-AF65-F5344CB8AC3E}">
        <p14:creationId xmlns:p14="http://schemas.microsoft.com/office/powerpoint/2010/main" val="38299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Break</a:t>
            </a:r>
            <a:endParaRPr lang="en-US" dirty="0"/>
          </a:p>
        </p:txBody>
      </p:sp>
      <p:sp>
        <p:nvSpPr>
          <p:cNvPr id="7" name="Subtitle 2"/>
          <p:cNvSpPr>
            <a:spLocks noGrp="1"/>
          </p:cNvSpPr>
          <p:nvPr>
            <p:ph type="subTitle" idx="1" hasCustomPrompt="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Savor the Flavor</a:t>
            </a:r>
            <a:endParaRPr lang="en-US" dirty="0"/>
          </a:p>
        </p:txBody>
      </p:sp>
      <p:pic>
        <p:nvPicPr>
          <p:cNvPr id="2" name="Picture 1"/>
          <p:cNvPicPr>
            <a:picLocks noChangeAspect="1"/>
          </p:cNvPicPr>
          <p:nvPr userDrawn="1"/>
        </p:nvPicPr>
        <p:blipFill>
          <a:blip r:embed="rId3"/>
          <a:stretch>
            <a:fillRect/>
          </a:stretch>
        </p:blipFill>
        <p:spPr>
          <a:xfrm>
            <a:off x="5673109" y="1319401"/>
            <a:ext cx="3090146" cy="4197936"/>
          </a:xfrm>
          <a:prstGeom prst="rect">
            <a:avLst/>
          </a:prstGeom>
        </p:spPr>
      </p:pic>
    </p:spTree>
    <p:extLst>
      <p:ext uri="{BB962C8B-B14F-4D97-AF65-F5344CB8AC3E}">
        <p14:creationId xmlns:p14="http://schemas.microsoft.com/office/powerpoint/2010/main" val="2231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Description</a:t>
            </a:r>
          </a:p>
        </p:txBody>
      </p:sp>
    </p:spTree>
    <p:extLst>
      <p:ext uri="{BB962C8B-B14F-4D97-AF65-F5344CB8AC3E}">
        <p14:creationId xmlns:p14="http://schemas.microsoft.com/office/powerpoint/2010/main" val="9287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TextBox 4"/>
          <p:cNvSpPr txBox="1"/>
          <p:nvPr/>
        </p:nvSpPr>
        <p:spPr>
          <a:xfrm>
            <a:off x="140196" y="6590869"/>
            <a:ext cx="1764835" cy="184666"/>
          </a:xfrm>
          <a:prstGeom prst="rect">
            <a:avLst/>
          </a:prstGeom>
          <a:noFill/>
          <a:ln w="3175" cmpd="sng">
            <a:noFill/>
          </a:ln>
        </p:spPr>
        <p:txBody>
          <a:bodyPr wrap="none" lIns="0" tIns="0" rIns="0" bIns="0" rtlCol="0">
            <a:normAutofit/>
          </a:bodyPr>
          <a:lstStyle/>
          <a:p>
            <a:r>
              <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v</a:t>
            </a:r>
            <a:r>
              <a:rPr lang="en-US" sz="10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 3.0.0</a:t>
            </a:r>
            <a:endPar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59" r:id="rId5"/>
    <p:sldLayoutId id="2147483773" r:id="rId6"/>
    <p:sldLayoutId id="2147483775" r:id="rId7"/>
    <p:sldLayoutId id="2147483783" r:id="rId8"/>
    <p:sldLayoutId id="2147483777" r:id="rId9"/>
    <p:sldLayoutId id="2147483772" r:id="rId10"/>
    <p:sldLayoutId id="2147483781" r:id="rId11"/>
    <p:sldLayoutId id="2147483768" r:id="rId12"/>
    <p:sldLayoutId id="2147483782" r:id="rId13"/>
    <p:sldLayoutId id="2147483785" r:id="rId14"/>
    <p:sldLayoutId id="2147483770" r:id="rId15"/>
    <p:sldLayoutId id="2147483774" r:id="rId16"/>
    <p:sldLayoutId id="2147483771" r:id="rId17"/>
    <p:sldLayoutId id="2147483761" r:id="rId18"/>
    <p:sldLayoutId id="2147483763" r:id="rId19"/>
    <p:sldLayoutId id="2147483776" r:id="rId20"/>
    <p:sldLayoutId id="2147483764" r:id="rId21"/>
    <p:sldLayoutId id="2147483780" r:id="rId22"/>
    <p:sldLayoutId id="2147483766" r:id="rId23"/>
    <p:sldLayoutId id="2147483779" r:id="rId24"/>
    <p:sldLayoutId id="2147483767" r:id="rId25"/>
    <p:sldLayoutId id="2147483784" r:id="rId26"/>
    <p:sldLayoutId id="2147483778" r:id="rId27"/>
    <p:sldLayoutId id="2147483721" r:id="rId28"/>
    <p:sldLayoutId id="2147483757" r:id="rId29"/>
    <p:sldLayoutId id="2147483758" r:id="rId30"/>
    <p:sldLayoutId id="2147483747" r:id="rId31"/>
    <p:sldLayoutId id="2147483786" r:id="rId32"/>
    <p:sldLayoutId id="2147483723" r:id="rId33"/>
    <p:sldLayoutId id="214748378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0.xml"/><Relationship Id="rId2" Type="http://schemas.openxmlformats.org/officeDocument/2006/relationships/diagramData" Target="../diagrams/data1.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10.xml"/><Relationship Id="rId2" Type="http://schemas.openxmlformats.org/officeDocument/2006/relationships/diagramData" Target="../diagrams/data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10.xml"/><Relationship Id="rId2" Type="http://schemas.openxmlformats.org/officeDocument/2006/relationships/diagramData" Target="../diagrams/data3.xml"/></Relationships>
</file>

<file path=ppt/slides/_rels/slide163.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10.xml"/><Relationship Id="rId2" Type="http://schemas.openxmlformats.org/officeDocument/2006/relationships/diagramData" Target="../diagrams/data4.xml"/></Relationships>
</file>

<file path=ppt/slides/_rels/slide164.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10.xml"/><Relationship Id="rId2" Type="http://schemas.openxmlformats.org/officeDocument/2006/relationships/diagramData" Target="../diagrams/data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6.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7.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gif"/></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 Fundamentals</a:t>
            </a:r>
            <a:endParaRPr lang="en-US" dirty="0"/>
          </a:p>
        </p:txBody>
      </p:sp>
      <p:sp>
        <p:nvSpPr>
          <p:cNvPr id="5" name="Text Placeholder 4"/>
          <p:cNvSpPr>
            <a:spLocks noGrp="1"/>
          </p:cNvSpPr>
          <p:nvPr>
            <p:ph type="body" sz="quarter" idx="10"/>
          </p:nvPr>
        </p:nvSpPr>
        <p:spPr>
          <a:xfrm>
            <a:off x="2260314" y="2761715"/>
            <a:ext cx="8229600" cy="553998"/>
          </a:xfrm>
        </p:spPr>
        <p:txBody>
          <a:bodyPr/>
          <a:lstStyle/>
          <a:p>
            <a:r>
              <a:rPr lang="en-US" dirty="0" smtClean="0"/>
              <a:t>An Introduction to the </a:t>
            </a:r>
            <a:r>
              <a:rPr lang="en-US" dirty="0" err="1" smtClean="0"/>
              <a:t>ChefDK</a:t>
            </a:r>
            <a:endParaRPr lang="en-US" dirty="0"/>
          </a:p>
        </p:txBody>
      </p:sp>
    </p:spTree>
    <p:extLst>
      <p:ext uri="{BB962C8B-B14F-4D97-AF65-F5344CB8AC3E}">
        <p14:creationId xmlns:p14="http://schemas.microsoft.com/office/powerpoint/2010/main" val="124286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a Cloud Workstation</a:t>
            </a:r>
            <a:endParaRPr lang="en-US" dirty="0"/>
          </a:p>
        </p:txBody>
      </p:sp>
      <p:sp>
        <p:nvSpPr>
          <p:cNvPr id="3" name="Subtitle 2"/>
          <p:cNvSpPr>
            <a:spLocks noGrp="1"/>
          </p:cNvSpPr>
          <p:nvPr>
            <p:ph type="subTitle" idx="1"/>
          </p:nvPr>
        </p:nvSpPr>
        <p:spPr/>
        <p:txBody>
          <a:bodyPr/>
          <a:lstStyle/>
          <a:p>
            <a:r>
              <a:rPr lang="en-US" dirty="0" smtClean="0"/>
              <a:t>To ensure the "smoothest" setup experience we will be using a virtual machine with all the necessary tools installed.</a:t>
            </a:r>
            <a:endParaRPr lang="en-US" dirty="0"/>
          </a:p>
        </p:txBody>
      </p:sp>
    </p:spTree>
    <p:extLst>
      <p:ext uri="{BB962C8B-B14F-4D97-AF65-F5344CB8AC3E}">
        <p14:creationId xmlns:p14="http://schemas.microsoft.com/office/powerpoint/2010/main" val="112463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Setting up a Web Server</a:t>
            </a:r>
            <a:endParaRPr lang="en-US" dirty="0"/>
          </a:p>
        </p:txBody>
      </p:sp>
      <p:sp>
        <p:nvSpPr>
          <p:cNvPr id="3" name="Subtitle 2"/>
          <p:cNvSpPr>
            <a:spLocks noGrp="1"/>
          </p:cNvSpPr>
          <p:nvPr>
            <p:ph type="subTitle" idx="1"/>
          </p:nvPr>
        </p:nvSpPr>
        <p:spPr>
          <a:xfrm>
            <a:off x="2197969" y="2629586"/>
            <a:ext cx="9005437" cy="3559291"/>
          </a:xfrm>
        </p:spPr>
        <p:txBody>
          <a:bodyPr>
            <a:noAutofit/>
          </a:bodyPr>
          <a:lstStyle/>
          <a:p>
            <a:pPr marL="342900" indent="-342900">
              <a:lnSpc>
                <a:spcPct val="120000"/>
              </a:lnSpc>
              <a:buFont typeface="Wingdings" charset="2"/>
              <a:buChar char="q"/>
            </a:pPr>
            <a:r>
              <a:rPr lang="en-US" sz="2400" dirty="0"/>
              <a:t>Use </a:t>
            </a:r>
            <a:r>
              <a:rPr lang="en-US" sz="2400" dirty="0">
                <a:latin typeface="Inconsolata"/>
                <a:cs typeface="Inconsolata"/>
              </a:rPr>
              <a:t>chef generate</a:t>
            </a:r>
            <a:r>
              <a:rPr lang="en-US" sz="2400" dirty="0"/>
              <a:t> to create a cookbook named "apache"</a:t>
            </a:r>
            <a:r>
              <a:rPr lang="en-US" sz="2400" dirty="0" smtClean="0"/>
              <a:t>.</a:t>
            </a:r>
          </a:p>
          <a:p>
            <a:pPr marL="342900" indent="-342900">
              <a:lnSpc>
                <a:spcPct val="120000"/>
              </a:lnSpc>
              <a:buFont typeface="Wingdings" charset="2"/>
              <a:buChar char="q"/>
            </a:pPr>
            <a:r>
              <a:rPr lang="en-US" sz="2400" dirty="0" smtClean="0"/>
              <a:t>Write and apply a recipe named </a:t>
            </a:r>
            <a:r>
              <a:rPr lang="en-US" sz="2400" dirty="0" smtClean="0">
                <a:latin typeface="Inconsolata"/>
                <a:cs typeface="Inconsolata"/>
              </a:rPr>
              <a:t>"</a:t>
            </a:r>
            <a:r>
              <a:rPr lang="en-US" sz="2400" dirty="0" err="1" smtClean="0">
                <a:latin typeface="Inconsolata"/>
                <a:cs typeface="Inconsolata"/>
              </a:rPr>
              <a:t>apache.rb</a:t>
            </a:r>
            <a:r>
              <a:rPr lang="en-US" sz="2400" dirty="0" smtClean="0">
                <a:latin typeface="Inconsolata"/>
                <a:cs typeface="Inconsolata"/>
              </a:rPr>
              <a:t>"</a:t>
            </a:r>
            <a:r>
              <a:rPr lang="en-US" sz="2400" dirty="0" smtClean="0"/>
              <a:t> with the policy:</a:t>
            </a:r>
          </a:p>
          <a:p>
            <a:pPr lvl="1" algn="l">
              <a:lnSpc>
                <a:spcPct val="120000"/>
              </a:lnSpc>
            </a:pPr>
            <a:r>
              <a:rPr lang="en-US" sz="2000" dirty="0">
                <a:solidFill>
                  <a:schemeClr val="tx1">
                    <a:lumMod val="75000"/>
                  </a:schemeClr>
                </a:solidFill>
                <a:latin typeface="Inconsolata"/>
                <a:cs typeface="Inconsolata"/>
              </a:rPr>
              <a:t>The package named "</a:t>
            </a:r>
            <a:r>
              <a:rPr lang="en-US" sz="2000" dirty="0" err="1">
                <a:solidFill>
                  <a:schemeClr val="tx1">
                    <a:lumMod val="75000"/>
                  </a:schemeClr>
                </a:solidFill>
                <a:latin typeface="Inconsolata"/>
                <a:cs typeface="Inconsolata"/>
              </a:rPr>
              <a:t>httpd</a:t>
            </a:r>
            <a:r>
              <a:rPr lang="en-US" sz="2000" dirty="0">
                <a:solidFill>
                  <a:schemeClr val="tx1">
                    <a:lumMod val="75000"/>
                  </a:schemeClr>
                </a:solidFill>
                <a:latin typeface="Inconsolata"/>
                <a:cs typeface="Inconsolata"/>
              </a:rPr>
              <a:t>" is installed.</a:t>
            </a:r>
          </a:p>
          <a:p>
            <a:pPr lvl="1" algn="l">
              <a:lnSpc>
                <a:spcPct val="120000"/>
              </a:lnSpc>
            </a:pPr>
            <a:r>
              <a:rPr lang="en-US" sz="2000" dirty="0">
                <a:solidFill>
                  <a:schemeClr val="tx1">
                    <a:lumMod val="75000"/>
                  </a:schemeClr>
                </a:solidFill>
                <a:latin typeface="Inconsolata"/>
                <a:cs typeface="Inconsolata"/>
              </a:rPr>
              <a:t>The file named "/</a:t>
            </a:r>
            <a:r>
              <a:rPr lang="en-US" sz="2000" dirty="0" err="1">
                <a:solidFill>
                  <a:schemeClr val="tx1">
                    <a:lumMod val="75000"/>
                  </a:schemeClr>
                </a:solidFill>
                <a:latin typeface="Inconsolata"/>
                <a:cs typeface="Inconsolata"/>
              </a:rPr>
              <a:t>var</a:t>
            </a:r>
            <a:r>
              <a:rPr lang="en-US" sz="2000" dirty="0">
                <a:solidFill>
                  <a:schemeClr val="tx1">
                    <a:lumMod val="75000"/>
                  </a:schemeClr>
                </a:solidFill>
                <a:latin typeface="Inconsolata"/>
                <a:cs typeface="Inconsolata"/>
              </a:rPr>
              <a:t>/www/html/</a:t>
            </a:r>
            <a:r>
              <a:rPr lang="en-US" sz="2000" dirty="0" err="1">
                <a:solidFill>
                  <a:schemeClr val="tx1">
                    <a:lumMod val="75000"/>
                  </a:schemeClr>
                </a:solidFill>
                <a:latin typeface="Inconsolata"/>
                <a:cs typeface="Inconsolata"/>
              </a:rPr>
              <a:t>index.html</a:t>
            </a:r>
            <a:r>
              <a:rPr lang="en-US" sz="2000" dirty="0">
                <a:solidFill>
                  <a:schemeClr val="tx1">
                    <a:lumMod val="75000"/>
                  </a:schemeClr>
                </a:solidFill>
                <a:latin typeface="Inconsolata"/>
                <a:cs typeface="Inconsolata"/>
              </a:rPr>
              <a:t>" is created with the </a:t>
            </a:r>
            <a:r>
              <a:rPr lang="en-US" sz="2000" dirty="0" smtClean="0">
                <a:solidFill>
                  <a:schemeClr val="tx1">
                    <a:lumMod val="75000"/>
                  </a:schemeClr>
                </a:solidFill>
                <a:latin typeface="Inconsolata"/>
                <a:cs typeface="Inconsolata"/>
              </a:rPr>
              <a:t>content </a:t>
            </a:r>
            <a:r>
              <a:rPr lang="en-US" sz="2000" dirty="0">
                <a:solidFill>
                  <a:schemeClr val="tx1">
                    <a:lumMod val="75000"/>
                  </a:schemeClr>
                </a:solidFill>
                <a:latin typeface="Inconsolata"/>
                <a:cs typeface="Inconsolata"/>
              </a:rPr>
              <a:t>"&lt;h1&gt;Hello, world!&lt;/h1&gt;"</a:t>
            </a:r>
          </a:p>
          <a:p>
            <a:pPr lvl="1" algn="l">
              <a:lnSpc>
                <a:spcPct val="120000"/>
              </a:lnSpc>
            </a:pPr>
            <a:r>
              <a:rPr lang="en-US" sz="2000" dirty="0">
                <a:solidFill>
                  <a:schemeClr val="tx1">
                    <a:lumMod val="75000"/>
                  </a:schemeClr>
                </a:solidFill>
                <a:latin typeface="Inconsolata"/>
                <a:cs typeface="Inconsolata"/>
              </a:rPr>
              <a:t>The service named "</a:t>
            </a:r>
            <a:r>
              <a:rPr lang="en-US" sz="2000" dirty="0" err="1">
                <a:solidFill>
                  <a:schemeClr val="tx1">
                    <a:lumMod val="75000"/>
                  </a:schemeClr>
                </a:solidFill>
                <a:latin typeface="Inconsolata"/>
                <a:cs typeface="Inconsolata"/>
              </a:rPr>
              <a:t>httpd</a:t>
            </a:r>
            <a:r>
              <a:rPr lang="en-US" sz="2000" dirty="0">
                <a:solidFill>
                  <a:schemeClr val="tx1">
                    <a:lumMod val="75000"/>
                  </a:schemeClr>
                </a:solidFill>
                <a:latin typeface="Inconsolata"/>
                <a:cs typeface="Inconsolata"/>
              </a:rPr>
              <a:t>" is </a:t>
            </a:r>
            <a:r>
              <a:rPr lang="en-US" sz="2000" dirty="0" smtClean="0">
                <a:solidFill>
                  <a:schemeClr val="tx1">
                    <a:lumMod val="75000"/>
                  </a:schemeClr>
                </a:solidFill>
                <a:latin typeface="Inconsolata"/>
                <a:cs typeface="Inconsolata"/>
              </a:rPr>
              <a:t>started.</a:t>
            </a:r>
          </a:p>
          <a:p>
            <a:pPr lvl="1" algn="l">
              <a:lnSpc>
                <a:spcPct val="120000"/>
              </a:lnSpc>
            </a:pPr>
            <a:r>
              <a:rPr lang="en-US" sz="2000" dirty="0" smtClean="0">
                <a:solidFill>
                  <a:schemeClr val="tx1">
                    <a:lumMod val="75000"/>
                  </a:schemeClr>
                </a:solidFill>
                <a:latin typeface="Inconsolata"/>
                <a:cs typeface="Inconsolata"/>
              </a:rPr>
              <a:t>The service named "</a:t>
            </a:r>
            <a:r>
              <a:rPr lang="en-US" sz="2000" dirty="0" err="1" smtClean="0">
                <a:solidFill>
                  <a:schemeClr val="tx1">
                    <a:lumMod val="75000"/>
                  </a:schemeClr>
                </a:solidFill>
                <a:latin typeface="Inconsolata"/>
                <a:cs typeface="Inconsolata"/>
              </a:rPr>
              <a:t>httpd</a:t>
            </a:r>
            <a:r>
              <a:rPr lang="en-US" sz="2000" dirty="0" smtClean="0">
                <a:solidFill>
                  <a:schemeClr val="tx1">
                    <a:lumMod val="75000"/>
                  </a:schemeClr>
                </a:solidFill>
                <a:latin typeface="Inconsolata"/>
                <a:cs typeface="Inconsolata"/>
              </a:rPr>
              <a:t>" is enabled.</a:t>
            </a:r>
          </a:p>
          <a:p>
            <a:pPr lvl="1" algn="l">
              <a:lnSpc>
                <a:spcPct val="120000"/>
              </a:lnSpc>
            </a:pPr>
            <a:endParaRPr lang="en-US" sz="2000" dirty="0">
              <a:solidFill>
                <a:schemeClr val="tx1">
                  <a:lumMod val="75000"/>
                </a:schemeClr>
              </a:solidFill>
            </a:endParaRPr>
          </a:p>
          <a:p>
            <a:pPr marL="342900" indent="-342900">
              <a:lnSpc>
                <a:spcPct val="120000"/>
              </a:lnSpc>
              <a:buFont typeface="Wingdings" charset="2"/>
              <a:buChar char="q"/>
            </a:pPr>
            <a:r>
              <a:rPr lang="en-US" sz="2400" dirty="0" smtClean="0"/>
              <a:t>Place </a:t>
            </a:r>
            <a:r>
              <a:rPr lang="en-US" sz="2400" dirty="0"/>
              <a:t>the apache cookbook under version </a:t>
            </a:r>
            <a:r>
              <a:rPr lang="en-US" sz="2400" dirty="0" smtClean="0"/>
              <a:t>control</a:t>
            </a:r>
            <a:endParaRPr lang="en-US" sz="2000" dirty="0">
              <a:solidFill>
                <a:schemeClr val="tx1">
                  <a:lumMod val="75000"/>
                </a:schemeClr>
              </a:solidFill>
            </a:endParaRPr>
          </a:p>
          <a:p>
            <a:pPr>
              <a:lnSpc>
                <a:spcPct val="120000"/>
              </a:lnSpc>
            </a:pPr>
            <a:endParaRPr lang="en-US" sz="1800" dirty="0"/>
          </a:p>
          <a:p>
            <a:pPr marL="342900" indent="-342900">
              <a:lnSpc>
                <a:spcPct val="120000"/>
              </a:lnSpc>
              <a:buFont typeface="Wingdings" charset="2"/>
              <a:buChar char="q"/>
            </a:pPr>
            <a:endParaRPr lang="en-US" sz="2000" dirty="0" smtClean="0"/>
          </a:p>
          <a:p>
            <a:pPr marL="342900" indent="-342900">
              <a:lnSpc>
                <a:spcPct val="120000"/>
              </a:lnSpc>
              <a:buFont typeface="Wingdings" charset="2"/>
              <a:buChar char="q"/>
            </a:pPr>
            <a:endParaRPr lang="en-US" sz="2000" dirty="0" smtClean="0"/>
          </a:p>
        </p:txBody>
      </p:sp>
    </p:spTree>
    <p:extLst>
      <p:ext uri="{BB962C8B-B14F-4D97-AF65-F5344CB8AC3E}">
        <p14:creationId xmlns:p14="http://schemas.microsoft.com/office/powerpoint/2010/main" val="66279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directory[/root/apache] action create</a:t>
            </a:r>
          </a:p>
          <a:p>
            <a:r>
              <a:rPr lang="en-US" dirty="0"/>
              <a:t>    - create new directory /root/apache</a:t>
            </a:r>
          </a:p>
          <a:p>
            <a:r>
              <a:rPr lang="en-US" dirty="0"/>
              <a:t>  * template[/root/apache/</a:t>
            </a:r>
            <a:r>
              <a:rPr lang="en-US" dirty="0" err="1"/>
              <a:t>metadata.rb</a:t>
            </a:r>
            <a:r>
              <a:rPr lang="en-US" dirty="0"/>
              <a:t>] action </a:t>
            </a:r>
            <a:r>
              <a:rPr lang="en-US" dirty="0" err="1"/>
              <a:t>create_if_missing</a:t>
            </a:r>
            <a:endParaRPr lang="en-US" dirty="0"/>
          </a:p>
          <a:p>
            <a:r>
              <a:rPr lang="en-US" dirty="0"/>
              <a:t>    - create new file /root/apache/</a:t>
            </a:r>
            <a:r>
              <a:rPr lang="en-US" dirty="0" err="1"/>
              <a:t>metadata.rb</a:t>
            </a:r>
            <a:endParaRPr lang="en-US" dirty="0"/>
          </a:p>
          <a:p>
            <a:r>
              <a:rPr lang="en-US" dirty="0"/>
              <a:t>    - update content in file /root/apache/</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template[/root/apache/</a:t>
            </a:r>
            <a:r>
              <a:rPr lang="en-US" dirty="0" err="1"/>
              <a:t>README.md</a:t>
            </a:r>
            <a:r>
              <a:rPr lang="en-US" dirty="0"/>
              <a:t>] action </a:t>
            </a:r>
            <a:r>
              <a:rPr lang="en-US" dirty="0" err="1"/>
              <a:t>create_if_missing</a:t>
            </a:r>
            <a:endParaRPr lang="en-US" dirty="0"/>
          </a:p>
          <a:p>
            <a:r>
              <a:rPr lang="en-US" dirty="0"/>
              <a:t>    - create new file /root/apache/</a:t>
            </a:r>
            <a:r>
              <a:rPr lang="en-US" dirty="0" err="1"/>
              <a:t>README.md</a:t>
            </a:r>
            <a:endParaRPr lang="en-US" dirty="0"/>
          </a:p>
          <a:p>
            <a:r>
              <a:rPr lang="en-US" dirty="0"/>
              <a:t>    - update content in file /root/</a:t>
            </a:r>
            <a:r>
              <a:rPr lang="en-US" dirty="0" smtClean="0"/>
              <a:t>apache/</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[/root/apache/</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852756" y="278557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330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lstStyle/>
          <a:p>
            <a:r>
              <a:rPr lang="en-US" dirty="0"/>
              <a:t>package "</a:t>
            </a:r>
            <a:r>
              <a:rPr lang="en-US" dirty="0" err="1"/>
              <a:t>httpd</a:t>
            </a:r>
            <a:r>
              <a:rPr lang="en-US" dirty="0"/>
              <a:t>"</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err="1"/>
              <a:t>httpd</a:t>
            </a:r>
            <a:r>
              <a:rPr lang="en-US" dirty="0"/>
              <a:t>" do</a:t>
            </a:r>
          </a:p>
          <a:p>
            <a:r>
              <a:rPr lang="en-US" dirty="0"/>
              <a:t>  action [ :enable, :start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apache.rb</a:t>
            </a:r>
            <a:endParaRPr lang="en-US" dirty="0"/>
          </a:p>
        </p:txBody>
      </p:sp>
    </p:spTree>
    <p:extLst>
      <p:ext uri="{BB962C8B-B14F-4D97-AF65-F5344CB8AC3E}">
        <p14:creationId xmlns:p14="http://schemas.microsoft.com/office/powerpoint/2010/main" val="204095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pply the apache recipe</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apache.rb</a:t>
            </a:r>
            <a:endParaRPr lang="en-US" dirty="0"/>
          </a:p>
        </p:txBody>
      </p:sp>
    </p:spTree>
    <p:extLst>
      <p:ext uri="{BB962C8B-B14F-4D97-AF65-F5344CB8AC3E}">
        <p14:creationId xmlns:p14="http://schemas.microsoft.com/office/powerpoint/2010/main" val="309672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apache</a:t>
            </a:r>
          </a:p>
          <a:p>
            <a:r>
              <a:rPr lang="en-US" dirty="0" smtClean="0"/>
              <a:t>$ </a:t>
            </a:r>
            <a:r>
              <a:rPr lang="en-US" dirty="0" err="1" smtClean="0"/>
              <a:t>git</a:t>
            </a:r>
            <a:r>
              <a:rPr lang="en-US" dirty="0" smtClean="0"/>
              <a:t> </a:t>
            </a:r>
            <a:r>
              <a:rPr lang="en-US" dirty="0" err="1" smtClean="0"/>
              <a:t>init</a:t>
            </a:r>
            <a:r>
              <a:rPr lang="en-US" dirty="0" smtClean="0"/>
              <a:t> </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"Initial Apache Cookbook"</a:t>
            </a:r>
            <a:endParaRPr lang="en-US" dirty="0"/>
          </a:p>
        </p:txBody>
      </p:sp>
    </p:spTree>
    <p:extLst>
      <p:ext uri="{BB962C8B-B14F-4D97-AF65-F5344CB8AC3E}">
        <p14:creationId xmlns:p14="http://schemas.microsoft.com/office/powerpoint/2010/main" val="163560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410348"/>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p>
          <a:p>
            <a:pPr marL="457200" indent="-457200">
              <a:buFont typeface="Arial"/>
              <a:buChar char="•"/>
            </a:pPr>
            <a:r>
              <a:rPr lang="en-US" dirty="0" smtClean="0"/>
              <a:t>cookbooks</a:t>
            </a:r>
          </a:p>
          <a:p>
            <a:pPr marL="457200" indent="-457200">
              <a:buFont typeface="Arial"/>
              <a:buChar char="•"/>
            </a:pPr>
            <a:r>
              <a:rPr lang="en-US" smtClean="0"/>
              <a:t>versions</a:t>
            </a:r>
            <a:endParaRPr lang="en-US" dirty="0" smtClean="0"/>
          </a:p>
          <a:p>
            <a:pPr marL="457200" indent="-457200">
              <a:buFont typeface="Arial"/>
              <a:buChar char="•"/>
            </a:pPr>
            <a:r>
              <a:rPr lang="en-US" dirty="0" smtClean="0"/>
              <a:t>version control</a:t>
            </a:r>
          </a:p>
        </p:txBody>
      </p:sp>
    </p:spTree>
    <p:extLst>
      <p:ext uri="{BB962C8B-B14F-4D97-AF65-F5344CB8AC3E}">
        <p14:creationId xmlns:p14="http://schemas.microsoft.com/office/powerpoint/2010/main" val="204885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4855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a:t>
            </a:r>
            <a:endParaRPr lang="en-US" dirty="0"/>
          </a:p>
        </p:txBody>
      </p:sp>
      <p:sp>
        <p:nvSpPr>
          <p:cNvPr id="3" name="Subtitle 2"/>
          <p:cNvSpPr>
            <a:spLocks noGrp="1"/>
          </p:cNvSpPr>
          <p:nvPr>
            <p:ph type="subTitle" idx="1"/>
          </p:nvPr>
        </p:nvSpPr>
        <p:spPr/>
        <p:txBody>
          <a:bodyPr>
            <a:normAutofit/>
          </a:bodyPr>
          <a:lstStyle/>
          <a:p>
            <a:r>
              <a:rPr lang="en-US" dirty="0" smtClean="0"/>
              <a:t>Applying recipes from cookbooks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57079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chef-apply</a:t>
            </a:r>
            <a:endParaRPr lang="en-US" dirty="0">
              <a:latin typeface="Inconsolata"/>
              <a:cs typeface="Inconsolata"/>
            </a:endParaRPr>
          </a:p>
        </p:txBody>
      </p:sp>
      <p:sp>
        <p:nvSpPr>
          <p:cNvPr id="3" name="Subtitle 2"/>
          <p:cNvSpPr>
            <a:spLocks noGrp="1"/>
          </p:cNvSpPr>
          <p:nvPr>
            <p:ph type="subTitle" idx="1"/>
          </p:nvPr>
        </p:nvSpPr>
        <p:spPr>
          <a:xfrm>
            <a:off x="2260314" y="2629588"/>
            <a:ext cx="8529067" cy="3053244"/>
          </a:xfrm>
        </p:spPr>
        <p:txBody>
          <a:bodyPr>
            <a:normAutofit lnSpcReduction="10000"/>
          </a:bodyPr>
          <a:lstStyle/>
          <a:p>
            <a:r>
              <a:rPr lang="en-US" dirty="0">
                <a:latin typeface="Inconsolata"/>
                <a:cs typeface="Inconsolata"/>
              </a:rPr>
              <a:t>c</a:t>
            </a:r>
            <a:r>
              <a:rPr lang="en-US" dirty="0" smtClean="0">
                <a:latin typeface="Inconsolata"/>
                <a:cs typeface="Inconsolata"/>
              </a:rPr>
              <a:t>hef-apply</a:t>
            </a:r>
            <a:r>
              <a:rPr lang="en-US" dirty="0" smtClean="0"/>
              <a:t> is a great tool for applying resources (</a:t>
            </a:r>
            <a:r>
              <a:rPr lang="en-US" dirty="0" smtClean="0">
                <a:latin typeface="Inconsolata"/>
                <a:cs typeface="Inconsolata"/>
              </a:rPr>
              <a:t>-e</a:t>
            </a:r>
            <a:r>
              <a:rPr lang="en-US" dirty="0" smtClean="0"/>
              <a:t>) and for individual recipes but it does not know how to apply a cookbook. This is why we need to specify the path to the recipe file.</a:t>
            </a:r>
          </a:p>
          <a:p>
            <a:endParaRPr lang="en-US" dirty="0"/>
          </a:p>
          <a:p>
            <a:r>
              <a:rPr lang="en-US" dirty="0" smtClean="0"/>
              <a:t>A better tool for applying cookbooks is called </a:t>
            </a:r>
            <a:r>
              <a:rPr lang="en-US" dirty="0" smtClean="0">
                <a:latin typeface="Inconsolata"/>
                <a:cs typeface="Inconsolata"/>
              </a:rPr>
              <a:t>chef-client</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248924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chef-client</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a:t>A chef-client is an agent that runs locally on every node that is under management by Chef. When a chef-client is run, it will perform all of the steps that are required to bring the node into the expected state, </a:t>
            </a:r>
            <a:r>
              <a:rPr lang="en-US" dirty="0" smtClean="0"/>
              <a:t>including…</a:t>
            </a:r>
            <a:endParaRPr lang="en-US" dirty="0"/>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chef_client.html</a:t>
            </a:r>
            <a:endParaRPr lang="en-US" dirty="0"/>
          </a:p>
        </p:txBody>
      </p:sp>
    </p:spTree>
    <p:extLst>
      <p:ext uri="{BB962C8B-B14F-4D97-AF65-F5344CB8AC3E}">
        <p14:creationId xmlns:p14="http://schemas.microsoft.com/office/powerpoint/2010/main" val="3579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a:t>
            </a:r>
            <a:r>
              <a:rPr lang="en-US" dirty="0"/>
              <a:t>A</a:t>
            </a:r>
            <a:r>
              <a:rPr lang="en-US" dirty="0" smtClean="0"/>
              <a:t>bout My Workstation?</a:t>
            </a:r>
            <a:endParaRPr lang="en-US" dirty="0"/>
          </a:p>
        </p:txBody>
      </p:sp>
      <p:sp>
        <p:nvSpPr>
          <p:cNvPr id="3" name="Subtitle 2"/>
          <p:cNvSpPr>
            <a:spLocks noGrp="1"/>
          </p:cNvSpPr>
          <p:nvPr>
            <p:ph type="subTitle" idx="1"/>
          </p:nvPr>
        </p:nvSpPr>
        <p:spPr>
          <a:xfrm>
            <a:off x="2260314" y="2629587"/>
            <a:ext cx="8230599" cy="2869141"/>
          </a:xfrm>
        </p:spPr>
        <p:txBody>
          <a:bodyPr/>
          <a:lstStyle/>
          <a:p>
            <a:r>
              <a:rPr lang="en-US" dirty="0" smtClean="0"/>
              <a:t>At the end of the workshop we will have an </a:t>
            </a:r>
            <a:r>
              <a:rPr lang="en-US" b="1" dirty="0" err="1" smtClean="0"/>
              <a:t>InstallFest</a:t>
            </a:r>
            <a:r>
              <a:rPr lang="en-US" dirty="0" smtClean="0"/>
              <a:t>!</a:t>
            </a:r>
          </a:p>
          <a:p>
            <a:endParaRPr lang="en-US" dirty="0"/>
          </a:p>
          <a:p>
            <a:r>
              <a:rPr lang="en-US" dirty="0" smtClean="0"/>
              <a:t>During that time we will install all the necessary tools on your workstation and troubleshoot any installation issues you may experience.</a:t>
            </a:r>
            <a:endParaRPr lang="en-US" dirty="0"/>
          </a:p>
        </p:txBody>
      </p:sp>
    </p:spTree>
    <p:extLst>
      <p:ext uri="{BB962C8B-B14F-4D97-AF65-F5344CB8AC3E}">
        <p14:creationId xmlns:p14="http://schemas.microsoft.com/office/powerpoint/2010/main" val="396384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lstStyle/>
          <a:p>
            <a:r>
              <a:rPr lang="en-US" dirty="0" smtClean="0"/>
              <a:t>$ </a:t>
            </a:r>
            <a:r>
              <a:rPr lang="en-US" dirty="0" err="1" smtClean="0"/>
              <a:t>sudo</a:t>
            </a:r>
            <a:r>
              <a:rPr lang="en-US" dirty="0" smtClean="0">
                <a:latin typeface="Inconsolata"/>
                <a:cs typeface="Inconsolata"/>
              </a:rPr>
              <a:t> chef-client --local-mode -r "recipe[setup::setup]"</a:t>
            </a:r>
            <a:endParaRPr lang="en-US" dirty="0">
              <a:latin typeface="Inconsolata"/>
              <a:cs typeface="Inconsolata"/>
            </a:endParaRPr>
          </a:p>
        </p:txBody>
      </p:sp>
      <p:sp>
        <p:nvSpPr>
          <p:cNvPr id="4" name="Content Placeholder 3"/>
          <p:cNvSpPr>
            <a:spLocks noGrp="1"/>
          </p:cNvSpPr>
          <p:nvPr>
            <p:ph sz="quarter" idx="12"/>
          </p:nvPr>
        </p:nvSpPr>
        <p:spPr/>
        <p:txBody>
          <a:bodyPr/>
          <a:lstStyle/>
          <a:p>
            <a:r>
              <a:rPr lang="en-US" dirty="0" smtClean="0"/>
              <a:t>Apply the following recipes locally:</a:t>
            </a:r>
          </a:p>
          <a:p>
            <a:endParaRPr lang="en-US" dirty="0"/>
          </a:p>
          <a:p>
            <a:pPr marL="457200" indent="-457200">
              <a:buFont typeface="Arial"/>
              <a:buChar char="•"/>
            </a:pPr>
            <a:r>
              <a:rPr lang="en-US" dirty="0" smtClean="0"/>
              <a:t>The 'setup' recipe from the 'setup' cookbook</a:t>
            </a:r>
            <a:endParaRPr lang="en-US" dirty="0"/>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13950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lstStyle/>
          <a:p>
            <a:r>
              <a:rPr lang="en-US" dirty="0"/>
              <a:t>$ </a:t>
            </a:r>
            <a:r>
              <a:rPr lang="en-US" dirty="0" err="1"/>
              <a:t>sudo</a:t>
            </a:r>
            <a:r>
              <a:rPr lang="en-US" dirty="0"/>
              <a:t> chef</a:t>
            </a:r>
            <a:r>
              <a:rPr lang="en-US" dirty="0" smtClean="0">
                <a:latin typeface="Inconsolata"/>
                <a:cs typeface="Inconsolata"/>
              </a:rPr>
              <a:t>-client --local-mode -r "recipe[apache::apache]"</a:t>
            </a:r>
            <a:endParaRPr lang="en-US" dirty="0">
              <a:latin typeface="Inconsolata"/>
              <a:cs typeface="Inconsolata"/>
            </a:endParaRPr>
          </a:p>
        </p:txBody>
      </p:sp>
      <p:sp>
        <p:nvSpPr>
          <p:cNvPr id="4" name="Content Placeholder 3"/>
          <p:cNvSpPr>
            <a:spLocks noGrp="1"/>
          </p:cNvSpPr>
          <p:nvPr>
            <p:ph sz="quarter" idx="12"/>
          </p:nvPr>
        </p:nvSpPr>
        <p:spPr>
          <a:xfrm>
            <a:off x="457435" y="3766388"/>
            <a:ext cx="11201166" cy="2556315"/>
          </a:xfrm>
        </p:spPr>
        <p:txBody>
          <a:bodyPr/>
          <a:lstStyle/>
          <a:p>
            <a:r>
              <a:rPr lang="en-US" dirty="0" smtClean="0"/>
              <a:t>Apply the following recipes locally:</a:t>
            </a:r>
          </a:p>
          <a:p>
            <a:endParaRPr lang="en-US" dirty="0"/>
          </a:p>
          <a:p>
            <a:pPr marL="457200" indent="-457200">
              <a:buFontTx/>
              <a:buChar char="•"/>
            </a:pPr>
            <a:r>
              <a:rPr lang="en-US" dirty="0" smtClean="0"/>
              <a:t>The 'apache' recipe from the 'apache' cookbook</a:t>
            </a: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97899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lstStyle/>
          <a:p>
            <a:r>
              <a:rPr lang="en-US" dirty="0"/>
              <a:t>$ </a:t>
            </a:r>
            <a:r>
              <a:rPr lang="en-US" dirty="0" err="1"/>
              <a:t>sudo</a:t>
            </a:r>
            <a:r>
              <a:rPr lang="en-US" dirty="0"/>
              <a:t> chef</a:t>
            </a:r>
            <a:r>
              <a:rPr lang="en-US" dirty="0" smtClean="0">
                <a:latin typeface="Inconsolata"/>
                <a:cs typeface="Inconsolata"/>
              </a:rPr>
              <a:t>-client --local-mode -r \ "recipe[</a:t>
            </a:r>
            <a:r>
              <a:rPr lang="en-US" dirty="0" smtClean="0"/>
              <a:t>setup::setup</a:t>
            </a:r>
            <a:r>
              <a:rPr lang="en-US" dirty="0" smtClean="0">
                <a:latin typeface="Inconsolata"/>
                <a:cs typeface="Inconsolata"/>
              </a:rPr>
              <a:t>],recipe[apache::apache]"</a:t>
            </a:r>
            <a:endParaRPr lang="en-US" dirty="0">
              <a:latin typeface="Inconsolata"/>
              <a:cs typeface="Inconsolata"/>
            </a:endParaRPr>
          </a:p>
        </p:txBody>
      </p:sp>
      <p:sp>
        <p:nvSpPr>
          <p:cNvPr id="4" name="Content Placeholder 3"/>
          <p:cNvSpPr>
            <a:spLocks noGrp="1"/>
          </p:cNvSpPr>
          <p:nvPr>
            <p:ph sz="quarter" idx="12"/>
          </p:nvPr>
        </p:nvSpPr>
        <p:spPr/>
        <p:txBody>
          <a:bodyPr/>
          <a:lstStyle/>
          <a:p>
            <a:r>
              <a:rPr lang="en-US" dirty="0" smtClean="0"/>
              <a:t>Apply the following recipes locally:</a:t>
            </a:r>
            <a:endParaRPr lang="en-US" dirty="0"/>
          </a:p>
          <a:p>
            <a:pPr marL="457200" indent="-457200">
              <a:buFontTx/>
              <a:buChar char="•"/>
            </a:pPr>
            <a:endParaRPr lang="en-US" dirty="0" smtClean="0"/>
          </a:p>
          <a:p>
            <a:pPr marL="457200" indent="-457200">
              <a:buFontTx/>
              <a:buChar char="•"/>
            </a:pPr>
            <a:r>
              <a:rPr lang="en-US" dirty="0" smtClean="0"/>
              <a:t>The 'default' recipe from the 'setup' cookbook</a:t>
            </a:r>
          </a:p>
          <a:p>
            <a:pPr marL="457200" indent="-457200">
              <a:buFontTx/>
              <a:buChar char="•"/>
            </a:pPr>
            <a:r>
              <a:rPr lang="en-US" dirty="0" smtClean="0"/>
              <a:t>The 'default' recipe </a:t>
            </a:r>
            <a:r>
              <a:rPr lang="en-US" dirty="0"/>
              <a:t>from the </a:t>
            </a:r>
            <a:r>
              <a:rPr lang="en-US" dirty="0" smtClean="0"/>
              <a:t>'apache' </a:t>
            </a:r>
            <a:r>
              <a:rPr lang="en-US" dirty="0"/>
              <a:t>cookbook</a:t>
            </a:r>
          </a:p>
          <a:p>
            <a:pPr marL="457200" indent="-457200">
              <a:buFontTx/>
              <a:buChar char="•"/>
            </a:pPr>
            <a:endParaRPr lang="en-US" dirty="0"/>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429306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--local-mode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smtClean="0">
                <a:latin typeface="Inconsolata"/>
                <a:cs typeface="Inconsolata"/>
              </a:rPr>
              <a:t>chef-client's </a:t>
            </a:r>
            <a:r>
              <a:rPr lang="en-US" dirty="0" smtClean="0"/>
              <a:t>default mode attempts to contact a Chef Server and ask it for the recipes to run for the given node. We are overriding that behavior to have work in a local mode.</a:t>
            </a:r>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318464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5" y="1872245"/>
            <a:ext cx="8287608" cy="639534"/>
          </a:xfrm>
        </p:spPr>
        <p:txBody>
          <a:bodyPr>
            <a:noAutofit/>
          </a:bodyPr>
          <a:lstStyle/>
          <a:p>
            <a:r>
              <a:rPr lang="en-US" sz="3600" dirty="0" smtClean="0">
                <a:latin typeface="Inconsolata"/>
                <a:cs typeface="Inconsolata"/>
              </a:rPr>
              <a:t>-r "recipe[COOKBOOK::RECIPE]"</a:t>
            </a:r>
            <a:endParaRPr lang="en-US" sz="3600" dirty="0">
              <a:latin typeface="Inconsolata"/>
              <a:cs typeface="Inconsolata"/>
            </a:endParaRPr>
          </a:p>
        </p:txBody>
      </p:sp>
      <p:sp>
        <p:nvSpPr>
          <p:cNvPr id="3" name="Subtitle 2"/>
          <p:cNvSpPr>
            <a:spLocks noGrp="1"/>
          </p:cNvSpPr>
          <p:nvPr>
            <p:ph type="subTitle" idx="1"/>
          </p:nvPr>
        </p:nvSpPr>
        <p:spPr>
          <a:xfrm>
            <a:off x="2260314" y="2629587"/>
            <a:ext cx="8230599" cy="3289439"/>
          </a:xfrm>
        </p:spPr>
        <p:txBody>
          <a:bodyPr/>
          <a:lstStyle/>
          <a:p>
            <a:r>
              <a:rPr lang="en-US" dirty="0" smtClean="0"/>
              <a:t>In local mode we need to provide a list of recipes to apply to the system. This is called a </a:t>
            </a:r>
            <a:r>
              <a:rPr lang="en-US" b="1" dirty="0" smtClean="0"/>
              <a:t>run list</a:t>
            </a:r>
            <a:r>
              <a:rPr lang="en-US" dirty="0" smtClean="0"/>
              <a:t>. A run list is an ordered collection of recipes to execute.</a:t>
            </a:r>
          </a:p>
          <a:p>
            <a:endParaRPr lang="en-US" dirty="0"/>
          </a:p>
          <a:p>
            <a:r>
              <a:rPr lang="en-US" dirty="0" smtClean="0"/>
              <a:t>Each recipe in the run list must be addressed with the format </a:t>
            </a:r>
            <a:r>
              <a:rPr lang="en-US" dirty="0" smtClean="0">
                <a:latin typeface="Inconsolata"/>
                <a:cs typeface="Inconsolata"/>
              </a:rPr>
              <a:t>recipe[COOKBOOK::RECIPE]</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345451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Return home first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123856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[2015-03-29T21:38:56-07:00] WARN: No </a:t>
            </a:r>
            <a:r>
              <a:rPr lang="en-US" dirty="0" err="1" smtClean="0"/>
              <a:t>config</a:t>
            </a:r>
            <a:r>
              <a:rPr lang="en-US" dirty="0" smtClean="0"/>
              <a:t> file found or specified on command line, using command line options.</a:t>
            </a:r>
          </a:p>
          <a:p>
            <a:r>
              <a:rPr lang="en-US" dirty="0" smtClean="0"/>
              <a:t>Starting Chef Client, version 11.16.4</a:t>
            </a:r>
          </a:p>
          <a:p>
            <a:r>
              <a:rPr lang="en-US" dirty="0" smtClean="0"/>
              <a:t>resolving cookbooks for run list: ["apache::apache"]</a:t>
            </a:r>
          </a:p>
          <a:p>
            <a:endParaRPr lang="en-US" dirty="0" smtClean="0"/>
          </a:p>
          <a:p>
            <a:r>
              <a:rPr lang="en-US" dirty="0" smtClean="0"/>
              <a:t>================================================================================</a:t>
            </a:r>
          </a:p>
          <a:p>
            <a:r>
              <a:rPr lang="en-US" dirty="0" smtClean="0"/>
              <a:t>Error Resolving Cookbooks for Run List:</a:t>
            </a:r>
          </a:p>
          <a:p>
            <a:r>
              <a:rPr lang="en-US" dirty="0" smtClean="0"/>
              <a:t>================================================================================</a:t>
            </a:r>
          </a:p>
          <a:p>
            <a:endParaRPr lang="en-US" dirty="0" smtClean="0"/>
          </a:p>
          <a:p>
            <a:r>
              <a:rPr lang="en-US" dirty="0" smtClean="0"/>
              <a:t>Missing Cookbooks:</a:t>
            </a:r>
            <a:endParaRPr lang="en-US" dirty="0"/>
          </a:p>
        </p:txBody>
      </p:sp>
      <p:sp>
        <p:nvSpPr>
          <p:cNvPr id="3" name="Title 2"/>
          <p:cNvSpPr>
            <a:spLocks noGrp="1"/>
          </p:cNvSpPr>
          <p:nvPr>
            <p:ph type="title"/>
          </p:nvPr>
        </p:nvSpPr>
        <p:spPr/>
        <p:txBody>
          <a:bodyPr>
            <a:normAutofit fontScale="90000"/>
          </a:bodyPr>
          <a:lstStyle/>
          <a:p>
            <a:r>
              <a:rPr lang="en-US" dirty="0" smtClean="0"/>
              <a:t>Applying the </a:t>
            </a:r>
            <a:r>
              <a:rPr lang="en-US" dirty="0" smtClean="0">
                <a:latin typeface="Inconsolata"/>
                <a:cs typeface="Inconsolata"/>
              </a:rPr>
              <a:t>apache::apache</a:t>
            </a:r>
            <a:r>
              <a:rPr lang="en-US" dirty="0" smtClean="0"/>
              <a:t> recipe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"recipe[apache::apache]"</a:t>
            </a:r>
            <a:endParaRPr lang="en-US" dirty="0"/>
          </a:p>
        </p:txBody>
      </p:sp>
      <p:sp>
        <p:nvSpPr>
          <p:cNvPr id="5" name="Rectangle 4"/>
          <p:cNvSpPr/>
          <p:nvPr/>
        </p:nvSpPr>
        <p:spPr bwMode="auto">
          <a:xfrm>
            <a:off x="841991" y="2376618"/>
            <a:ext cx="10813469" cy="67975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2197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Create a cookbooks directory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cookbooks</a:t>
            </a:r>
            <a:endParaRPr lang="en-US" dirty="0"/>
          </a:p>
        </p:txBody>
      </p:sp>
    </p:spTree>
    <p:extLst>
      <p:ext uri="{BB962C8B-B14F-4D97-AF65-F5344CB8AC3E}">
        <p14:creationId xmlns:p14="http://schemas.microsoft.com/office/powerpoint/2010/main" val="199084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the setup cookbook</a:t>
            </a:r>
            <a:endParaRPr lang="en-US" dirty="0"/>
          </a:p>
        </p:txBody>
      </p:sp>
      <p:sp>
        <p:nvSpPr>
          <p:cNvPr id="4" name="Text Placeholder 3"/>
          <p:cNvSpPr>
            <a:spLocks noGrp="1"/>
          </p:cNvSpPr>
          <p:nvPr>
            <p:ph type="body" sz="quarter" idx="11"/>
          </p:nvPr>
        </p:nvSpPr>
        <p:spPr/>
        <p:txBody>
          <a:bodyPr/>
          <a:lstStyle/>
          <a:p>
            <a:r>
              <a:rPr lang="en-US" dirty="0" smtClean="0"/>
              <a:t>$ mv setup cookbooks</a:t>
            </a:r>
            <a:endParaRPr lang="en-US" dirty="0"/>
          </a:p>
        </p:txBody>
      </p:sp>
    </p:spTree>
    <p:extLst>
      <p:ext uri="{BB962C8B-B14F-4D97-AF65-F5344CB8AC3E}">
        <p14:creationId xmlns:p14="http://schemas.microsoft.com/office/powerpoint/2010/main" val="355650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the apache cookbook</a:t>
            </a:r>
            <a:endParaRPr lang="en-US" dirty="0"/>
          </a:p>
        </p:txBody>
      </p:sp>
      <p:sp>
        <p:nvSpPr>
          <p:cNvPr id="4" name="Text Placeholder 3"/>
          <p:cNvSpPr>
            <a:spLocks noGrp="1"/>
          </p:cNvSpPr>
          <p:nvPr>
            <p:ph type="body" sz="quarter" idx="11"/>
          </p:nvPr>
        </p:nvSpPr>
        <p:spPr/>
        <p:txBody>
          <a:bodyPr/>
          <a:lstStyle/>
          <a:p>
            <a:r>
              <a:rPr lang="en-US" dirty="0" smtClean="0"/>
              <a:t>$ mv apache cookbooks</a:t>
            </a:r>
            <a:endParaRPr lang="en-US" dirty="0"/>
          </a:p>
        </p:txBody>
      </p:sp>
    </p:spTree>
    <p:extLst>
      <p:ext uri="{BB962C8B-B14F-4D97-AF65-F5344CB8AC3E}">
        <p14:creationId xmlns:p14="http://schemas.microsoft.com/office/powerpoint/2010/main" val="375497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Getting Your Workstation</a:t>
            </a:r>
            <a:endParaRPr lang="en-US" dirty="0"/>
          </a:p>
        </p:txBody>
      </p:sp>
      <p:sp>
        <p:nvSpPr>
          <p:cNvPr id="3" name="Subtitle 2"/>
          <p:cNvSpPr>
            <a:spLocks noGrp="1"/>
          </p:cNvSpPr>
          <p:nvPr>
            <p:ph type="body" sz="quarter" idx="10"/>
          </p:nvPr>
        </p:nvSpPr>
        <p:spPr/>
        <p:txBody>
          <a:bodyPr/>
          <a:lstStyle/>
          <a:p>
            <a:pPr marL="457200" indent="-457200">
              <a:buFont typeface="Wingdings" charset="2"/>
              <a:buChar char="q"/>
            </a:pPr>
            <a:r>
              <a:rPr lang="en-US" dirty="0" smtClean="0"/>
              <a:t>Raise your hand if you were not given an IP Address to login to</a:t>
            </a:r>
            <a:endParaRPr lang="en-US" b="1" i="1" dirty="0" smtClean="0"/>
          </a:p>
        </p:txBody>
      </p:sp>
      <p:sp>
        <p:nvSpPr>
          <p:cNvPr id="4" name="Content Placeholder 3"/>
          <p:cNvSpPr>
            <a:spLocks noGrp="1"/>
          </p:cNvSpPr>
          <p:nvPr>
            <p:ph sz="quarter" idx="11"/>
          </p:nvPr>
        </p:nvSpPr>
        <p:spPr/>
        <p:txBody>
          <a:bodyPr/>
          <a:lstStyle/>
          <a:p>
            <a:r>
              <a:rPr lang="en-US" dirty="0" smtClean="0"/>
              <a:t>"Let's all hope the </a:t>
            </a:r>
            <a:r>
              <a:rPr lang="en-US" dirty="0" err="1" smtClean="0"/>
              <a:t>WiFi</a:t>
            </a:r>
            <a:r>
              <a:rPr lang="en-US" dirty="0" smtClean="0"/>
              <a:t> holds up to the onslaught." </a:t>
            </a:r>
          </a:p>
          <a:p>
            <a:r>
              <a:rPr lang="en-US" dirty="0" smtClean="0"/>
              <a:t>– Conference Attendee</a:t>
            </a:r>
            <a:endParaRPr lang="en-US" dirty="0"/>
          </a:p>
        </p:txBody>
      </p:sp>
    </p:spTree>
    <p:extLst>
      <p:ext uri="{BB962C8B-B14F-4D97-AF65-F5344CB8AC3E}">
        <p14:creationId xmlns:p14="http://schemas.microsoft.com/office/powerpoint/2010/main" val="745583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"apache::apache"</a:t>
            </a:r>
            <a:r>
              <a:rPr lang="en-US" dirty="0"/>
              <a:t>]</a:t>
            </a:r>
          </a:p>
          <a:p>
            <a:r>
              <a:rPr lang="en-US" dirty="0"/>
              <a:t>Synchronizing Cookbooks:</a:t>
            </a:r>
          </a:p>
          <a:p>
            <a:r>
              <a:rPr lang="en-US" dirty="0"/>
              <a:t>  - </a:t>
            </a:r>
            <a:r>
              <a:rPr lang="en-US" dirty="0" smtClean="0"/>
              <a:t>apache</a:t>
            </a:r>
            <a:endParaRPr lang="en-US" dirty="0"/>
          </a:p>
          <a:p>
            <a:r>
              <a:rPr lang="en-US" dirty="0"/>
              <a:t>Compiling Cookbooks...</a:t>
            </a:r>
          </a:p>
          <a:p>
            <a:r>
              <a:rPr lang="en-US" dirty="0"/>
              <a:t>Converging 3 resources</a:t>
            </a:r>
          </a:p>
          <a:p>
            <a:r>
              <a:rPr lang="en-US" dirty="0"/>
              <a:t>Recipe: </a:t>
            </a:r>
            <a:r>
              <a:rPr lang="en-US" dirty="0" smtClean="0"/>
              <a:t>apache::apache</a:t>
            </a:r>
          </a:p>
          <a:p>
            <a:r>
              <a:rPr lang="en-US" dirty="0" smtClean="0"/>
              <a:t>...</a:t>
            </a:r>
            <a:endParaRPr lang="en-US" dirty="0"/>
          </a:p>
        </p:txBody>
      </p:sp>
      <p:sp>
        <p:nvSpPr>
          <p:cNvPr id="3" name="Title 2"/>
          <p:cNvSpPr>
            <a:spLocks noGrp="1"/>
          </p:cNvSpPr>
          <p:nvPr>
            <p:ph type="title"/>
          </p:nvPr>
        </p:nvSpPr>
        <p:spPr/>
        <p:txBody>
          <a:bodyPr>
            <a:normAutofit fontScale="90000"/>
          </a:bodyPr>
          <a:lstStyle/>
          <a:p>
            <a:r>
              <a:rPr lang="en-US" dirty="0" smtClean="0"/>
              <a:t>Applying the </a:t>
            </a:r>
            <a:r>
              <a:rPr lang="en-US" dirty="0" smtClean="0">
                <a:latin typeface="Inconsolata"/>
                <a:cs typeface="Inconsolata"/>
              </a:rPr>
              <a:t>apache::apache </a:t>
            </a:r>
            <a:r>
              <a:rPr lang="en-US" dirty="0" smtClean="0"/>
              <a:t>recipe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"recipe[apache::apache]"</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7013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"setup::setup"</a:t>
            </a:r>
            <a:r>
              <a:rPr lang="en-US" dirty="0"/>
              <a:t>]</a:t>
            </a:r>
          </a:p>
          <a:p>
            <a:r>
              <a:rPr lang="en-US" dirty="0"/>
              <a:t>Synchronizing Cookbooks:</a:t>
            </a:r>
          </a:p>
          <a:p>
            <a:r>
              <a:rPr lang="en-US" dirty="0"/>
              <a:t>  - </a:t>
            </a:r>
            <a:r>
              <a:rPr lang="en-US" dirty="0" smtClean="0"/>
              <a:t>setu</a:t>
            </a:r>
            <a:r>
              <a:rPr lang="en-US" dirty="0"/>
              <a:t>p</a:t>
            </a:r>
          </a:p>
          <a:p>
            <a:r>
              <a:rPr lang="en-US" dirty="0"/>
              <a:t>Compiling Cookbooks...</a:t>
            </a:r>
          </a:p>
          <a:p>
            <a:r>
              <a:rPr lang="en-US" dirty="0"/>
              <a:t>Converging </a:t>
            </a:r>
            <a:r>
              <a:rPr lang="en-US" dirty="0" smtClean="0"/>
              <a:t>6 </a:t>
            </a:r>
            <a:r>
              <a:rPr lang="en-US" dirty="0"/>
              <a:t>resources</a:t>
            </a:r>
          </a:p>
          <a:p>
            <a:r>
              <a:rPr lang="en-US" dirty="0"/>
              <a:t>Recipe: </a:t>
            </a:r>
            <a:r>
              <a:rPr lang="en-US" dirty="0" smtClean="0"/>
              <a:t>setup::setup</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the </a:t>
            </a:r>
            <a:r>
              <a:rPr lang="en-US" dirty="0" smtClean="0">
                <a:latin typeface="Inconsolata"/>
                <a:cs typeface="Inconsolata"/>
              </a:rPr>
              <a:t>setup::setup </a:t>
            </a:r>
            <a:r>
              <a:rPr lang="en-US" dirty="0" smtClean="0"/>
              <a:t>recipe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"recipe[setup::setup]"</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9663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40828" y="2259882"/>
            <a:ext cx="10817770" cy="4049478"/>
          </a:xfrm>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"apache::apache", "setup::setup"]</a:t>
            </a:r>
            <a:endParaRPr lang="en-US" dirty="0"/>
          </a:p>
          <a:p>
            <a:r>
              <a:rPr lang="en-US" dirty="0"/>
              <a:t>Synchronizing Cookbooks:</a:t>
            </a:r>
          </a:p>
          <a:p>
            <a:r>
              <a:rPr lang="en-US" dirty="0"/>
              <a:t>  - </a:t>
            </a:r>
            <a:r>
              <a:rPr lang="en-US" dirty="0" smtClean="0"/>
              <a:t>apache</a:t>
            </a:r>
          </a:p>
          <a:p>
            <a:r>
              <a:rPr lang="en-US" dirty="0"/>
              <a:t> </a:t>
            </a:r>
            <a:r>
              <a:rPr lang="en-US" dirty="0" smtClean="0"/>
              <a:t> - setup</a:t>
            </a:r>
            <a:endParaRPr lang="en-US" dirty="0"/>
          </a:p>
          <a:p>
            <a:r>
              <a:rPr lang="en-US" dirty="0"/>
              <a:t>Compiling Cookbooks...</a:t>
            </a:r>
          </a:p>
          <a:p>
            <a:r>
              <a:rPr lang="en-US" dirty="0"/>
              <a:t>Converging </a:t>
            </a:r>
            <a:r>
              <a:rPr lang="en-US" dirty="0" smtClean="0"/>
              <a:t>9 </a:t>
            </a:r>
            <a:r>
              <a:rPr lang="en-US" dirty="0"/>
              <a:t>resources</a:t>
            </a:r>
          </a:p>
          <a:p>
            <a:r>
              <a:rPr lang="en-US" dirty="0"/>
              <a:t>Recipe: </a:t>
            </a:r>
            <a:r>
              <a:rPr lang="en-US" dirty="0" smtClean="0"/>
              <a:t>apache::apache</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both recipes locally</a:t>
            </a:r>
            <a:endParaRPr lang="en-US" dirty="0"/>
          </a:p>
        </p:txBody>
      </p:sp>
      <p:sp>
        <p:nvSpPr>
          <p:cNvPr id="4" name="Text Placeholder 3"/>
          <p:cNvSpPr>
            <a:spLocks noGrp="1"/>
          </p:cNvSpPr>
          <p:nvPr>
            <p:ph type="body" sz="quarter" idx="11"/>
          </p:nvPr>
        </p:nvSpPr>
        <p:spPr>
          <a:xfrm>
            <a:off x="840828" y="1002861"/>
            <a:ext cx="10816896" cy="1042580"/>
          </a:xfrm>
        </p:spPr>
        <p:txBody>
          <a:bodyPr/>
          <a:lstStyle/>
          <a:p>
            <a:r>
              <a:rPr lang="en-US" dirty="0" smtClean="0"/>
              <a:t>$ </a:t>
            </a:r>
            <a:r>
              <a:rPr lang="en-US" dirty="0" err="1" smtClean="0"/>
              <a:t>sudo</a:t>
            </a:r>
            <a:r>
              <a:rPr lang="en-US" dirty="0" smtClean="0"/>
              <a:t> chef-client --local-mode \ </a:t>
            </a:r>
          </a:p>
          <a:p>
            <a:r>
              <a:rPr lang="en-US" dirty="0" smtClean="0"/>
              <a:t>-r "recipe[apache::apache], recipe[setup::setup]"</a:t>
            </a:r>
            <a:endParaRPr lang="en-US" dirty="0"/>
          </a:p>
        </p:txBody>
      </p:sp>
    </p:spTree>
    <p:extLst>
      <p:ext uri="{BB962C8B-B14F-4D97-AF65-F5344CB8AC3E}">
        <p14:creationId xmlns:p14="http://schemas.microsoft.com/office/powerpoint/2010/main" val="13900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5" y="1872245"/>
            <a:ext cx="8287608" cy="639534"/>
          </a:xfrm>
        </p:spPr>
        <p:txBody>
          <a:bodyPr>
            <a:noAutofit/>
          </a:bodyPr>
          <a:lstStyle/>
          <a:p>
            <a:r>
              <a:rPr lang="en-US" sz="3600" dirty="0" smtClean="0">
                <a:latin typeface="Inconsolata"/>
                <a:cs typeface="Inconsolata"/>
              </a:rPr>
              <a:t>-r "recipe[COOKBOOK(::default)]"</a:t>
            </a:r>
            <a:endParaRPr lang="en-US" sz="3600" dirty="0">
              <a:latin typeface="Inconsolata"/>
              <a:cs typeface="Inconsolata"/>
            </a:endParaRPr>
          </a:p>
        </p:txBody>
      </p:sp>
      <p:sp>
        <p:nvSpPr>
          <p:cNvPr id="3" name="Subtitle 2"/>
          <p:cNvSpPr>
            <a:spLocks noGrp="1"/>
          </p:cNvSpPr>
          <p:nvPr>
            <p:ph type="subTitle" idx="1"/>
          </p:nvPr>
        </p:nvSpPr>
        <p:spPr>
          <a:xfrm>
            <a:off x="2260314" y="2629587"/>
            <a:ext cx="8230599" cy="3289439"/>
          </a:xfrm>
        </p:spPr>
        <p:txBody>
          <a:bodyPr/>
          <a:lstStyle/>
          <a:p>
            <a:r>
              <a:rPr lang="en-US" dirty="0" smtClean="0"/>
              <a:t>When you are referencing the default recipe within a cookbook you may optionally specify only the name of the cookbook. chef-client understands that you mean to apply the default recipe from within that cookbook.</a:t>
            </a:r>
            <a:endParaRPr lang="en-US" dirty="0" smtClean="0">
              <a:latin typeface="Inconsolata"/>
              <a:cs typeface="Inconsolata"/>
            </a:endParaRPr>
          </a:p>
        </p:txBody>
      </p:sp>
    </p:spTree>
    <p:extLst>
      <p:ext uri="{BB962C8B-B14F-4D97-AF65-F5344CB8AC3E}">
        <p14:creationId xmlns:p14="http://schemas.microsoft.com/office/powerpoint/2010/main" val="179689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4" y="1253657"/>
            <a:ext cx="8229600" cy="1258122"/>
          </a:xfrm>
        </p:spPr>
        <p:txBody>
          <a:bodyPr>
            <a:normAutofit fontScale="90000"/>
          </a:bodyPr>
          <a:lstStyle/>
          <a:p>
            <a:r>
              <a:rPr lang="en-US" dirty="0" smtClean="0"/>
              <a:t>Setting a default in our cookbook</a:t>
            </a:r>
            <a:endParaRPr lang="en-US" dirty="0"/>
          </a:p>
        </p:txBody>
      </p:sp>
      <p:sp>
        <p:nvSpPr>
          <p:cNvPr id="3" name="Text Placeholder 2"/>
          <p:cNvSpPr>
            <a:spLocks noGrp="1"/>
          </p:cNvSpPr>
          <p:nvPr>
            <p:ph type="body" sz="quarter" idx="10"/>
          </p:nvPr>
        </p:nvSpPr>
        <p:spPr/>
        <p:txBody>
          <a:bodyPr/>
          <a:lstStyle/>
          <a:p>
            <a:pPr marL="285750" indent="-285750">
              <a:lnSpc>
                <a:spcPct val="120000"/>
              </a:lnSpc>
              <a:buFont typeface="Wingdings" charset="2"/>
              <a:buChar char="q"/>
            </a:pPr>
            <a:r>
              <a:rPr lang="en-US" dirty="0" smtClean="0"/>
              <a:t>Update the default recipe to use </a:t>
            </a:r>
            <a:r>
              <a:rPr lang="en-US" dirty="0" err="1" smtClean="0">
                <a:latin typeface="Inconsolata"/>
                <a:cs typeface="Inconsolata"/>
              </a:rPr>
              <a:t>include_recipe</a:t>
            </a:r>
            <a:r>
              <a:rPr lang="en-US" dirty="0" smtClean="0"/>
              <a:t> to include the setup recipe.</a:t>
            </a:r>
          </a:p>
          <a:p>
            <a:pPr marL="285750" indent="-285750">
              <a:lnSpc>
                <a:spcPct val="120000"/>
              </a:lnSpc>
              <a:buFont typeface="Wingdings" charset="2"/>
              <a:buChar char="q"/>
            </a:pPr>
            <a:r>
              <a:rPr lang="en-US" dirty="0" smtClean="0"/>
              <a:t>Run chef-client and locally apply the </a:t>
            </a:r>
            <a:r>
              <a:rPr lang="en-US" dirty="0" err="1" smtClean="0"/>
              <a:t>run_list</a:t>
            </a:r>
            <a:r>
              <a:rPr lang="en-US" dirty="0" smtClean="0"/>
              <a:t>: </a:t>
            </a:r>
            <a:r>
              <a:rPr lang="en-US" dirty="0" smtClean="0">
                <a:latin typeface="Inconsolata"/>
                <a:cs typeface="Inconsolata"/>
              </a:rPr>
              <a:t>"recipe[setup]"</a:t>
            </a:r>
            <a:endParaRPr lang="en-US" dirty="0">
              <a:latin typeface="Inconsolata"/>
              <a:cs typeface="Inconsolata"/>
            </a:endParaRPr>
          </a:p>
        </p:txBody>
      </p:sp>
      <p:sp>
        <p:nvSpPr>
          <p:cNvPr id="4" name="Content Placeholder 3"/>
          <p:cNvSpPr>
            <a:spLocks noGrp="1"/>
          </p:cNvSpPr>
          <p:nvPr>
            <p:ph sz="quarter" idx="11"/>
          </p:nvPr>
        </p:nvSpPr>
        <p:spPr/>
        <p:txBody>
          <a:bodyPr/>
          <a:lstStyle/>
          <a:p>
            <a:r>
              <a:rPr lang="en-US" dirty="0" smtClean="0"/>
              <a:t>It seems silly to type "recipe[setup::setup]". Typing out "recipe[setup]" also seems clearer.</a:t>
            </a:r>
            <a:endParaRPr lang="en-US" dirty="0"/>
          </a:p>
        </p:txBody>
      </p:sp>
    </p:spTree>
    <p:extLst>
      <p:ext uri="{BB962C8B-B14F-4D97-AF65-F5344CB8AC3E}">
        <p14:creationId xmlns:p14="http://schemas.microsoft.com/office/powerpoint/2010/main" val="237790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latin typeface="Inconsolata"/>
                <a:cs typeface="Inconsolata"/>
              </a:rPr>
              <a:t>include_recipe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err="1" smtClean="0">
                <a:latin typeface="Inconsolata"/>
                <a:cs typeface="Inconsolata"/>
              </a:rPr>
              <a:t>include_recipe</a:t>
            </a:r>
            <a:r>
              <a:rPr lang="en-US" dirty="0" smtClean="0"/>
              <a:t> method</a:t>
            </a:r>
            <a:r>
              <a:rPr lang="en-US" dirty="0"/>
              <a:t>. When a recipe is included, the resources found in that recipe will be inserted (in the same exact order) at the point where the </a:t>
            </a:r>
            <a:r>
              <a:rPr lang="en-US" dirty="0" err="1">
                <a:latin typeface="Inconsolata"/>
                <a:cs typeface="Inconsolata"/>
              </a:rPr>
              <a:t>include_recipe</a:t>
            </a:r>
            <a:r>
              <a:rPr lang="en-US" dirty="0"/>
              <a:t> keyword is located. </a:t>
            </a:r>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recipes.html#include-recipes</a:t>
            </a:r>
            <a:endParaRPr lang="en-US" dirty="0"/>
          </a:p>
        </p:txBody>
      </p:sp>
    </p:spTree>
    <p:extLst>
      <p:ext uri="{BB962C8B-B14F-4D97-AF65-F5344CB8AC3E}">
        <p14:creationId xmlns:p14="http://schemas.microsoft.com/office/powerpoint/2010/main" val="262757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"setup::setup"</a:t>
            </a:r>
            <a:endParaRPr lang="en-US" dirty="0"/>
          </a:p>
        </p:txBody>
      </p:sp>
      <p:sp>
        <p:nvSpPr>
          <p:cNvPr id="4" name="Content Placeholder 3"/>
          <p:cNvSpPr>
            <a:spLocks noGrp="1"/>
          </p:cNvSpPr>
          <p:nvPr>
            <p:ph sz="quarter" idx="12"/>
          </p:nvPr>
        </p:nvSpPr>
        <p:spPr/>
        <p:txBody>
          <a:bodyPr/>
          <a:lstStyle/>
          <a:p>
            <a:r>
              <a:rPr lang="en-US" dirty="0" smtClean="0"/>
              <a:t>Include the "setup" recipe from the "setup" cookbook in this recipe</a:t>
            </a:r>
            <a:endParaRPr lang="en-US" dirty="0"/>
          </a:p>
        </p:txBody>
      </p:sp>
    </p:spTree>
    <p:extLst>
      <p:ext uri="{BB962C8B-B14F-4D97-AF65-F5344CB8AC3E}">
        <p14:creationId xmlns:p14="http://schemas.microsoft.com/office/powerpoint/2010/main" val="123736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"apache::apache"</a:t>
            </a:r>
            <a:endParaRPr lang="en-US" dirty="0"/>
          </a:p>
        </p:txBody>
      </p:sp>
      <p:sp>
        <p:nvSpPr>
          <p:cNvPr id="4" name="Content Placeholder 3"/>
          <p:cNvSpPr>
            <a:spLocks noGrp="1"/>
          </p:cNvSpPr>
          <p:nvPr>
            <p:ph sz="quarter" idx="12"/>
          </p:nvPr>
        </p:nvSpPr>
        <p:spPr/>
        <p:txBody>
          <a:bodyPr/>
          <a:lstStyle/>
          <a:p>
            <a:r>
              <a:rPr lang="en-US" dirty="0" smtClean="0"/>
              <a:t>Include the "apache" recipe from the "apache" cookbook in this recipe</a:t>
            </a:r>
            <a:endParaRPr lang="en-US" dirty="0"/>
          </a:p>
        </p:txBody>
      </p:sp>
    </p:spTree>
    <p:extLst>
      <p:ext uri="{BB962C8B-B14F-4D97-AF65-F5344CB8AC3E}">
        <p14:creationId xmlns:p14="http://schemas.microsoft.com/office/powerpoint/2010/main" val="295789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default recipe includes the setup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setup</a:t>
            </a:r>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"setup::setup"</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cookbooks/setup/recipes/</a:t>
            </a:r>
            <a:r>
              <a:rPr lang="en-US" dirty="0" err="1" smtClean="0"/>
              <a:t>default.rb</a:t>
            </a:r>
            <a:endParaRPr lang="en-US" dirty="0"/>
          </a:p>
        </p:txBody>
      </p:sp>
      <p:sp>
        <p:nvSpPr>
          <p:cNvPr id="8" name="Text Placeholder 7"/>
          <p:cNvSpPr>
            <a:spLocks noGrp="1"/>
          </p:cNvSpPr>
          <p:nvPr>
            <p:ph type="body" sz="quarter" idx="13"/>
          </p:nvPr>
        </p:nvSpPr>
        <p:spPr>
          <a:xfrm>
            <a:off x="851281" y="4672776"/>
            <a:ext cx="10803205" cy="469900"/>
          </a:xfrm>
        </p:spPr>
        <p:txBody>
          <a:bodyPr/>
          <a:lstStyle/>
          <a:p>
            <a:endParaRPr lang="en-US" dirty="0"/>
          </a:p>
        </p:txBody>
      </p:sp>
    </p:spTree>
    <p:extLst>
      <p:ext uri="{BB962C8B-B14F-4D97-AF65-F5344CB8AC3E}">
        <p14:creationId xmlns:p14="http://schemas.microsoft.com/office/powerpoint/2010/main" val="79582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setup"</a:t>
            </a:r>
            <a:r>
              <a:rPr lang="en-US" dirty="0"/>
              <a:t>]</a:t>
            </a:r>
          </a:p>
          <a:p>
            <a:r>
              <a:rPr lang="en-US" dirty="0"/>
              <a:t>Synchronizing Cookbooks:</a:t>
            </a:r>
          </a:p>
          <a:p>
            <a:r>
              <a:rPr lang="en-US" dirty="0"/>
              <a:t>  - setup</a:t>
            </a:r>
          </a:p>
          <a:p>
            <a:r>
              <a:rPr lang="en-US" dirty="0"/>
              <a:t>Compiling Cookbooks...</a:t>
            </a:r>
          </a:p>
          <a:p>
            <a:r>
              <a:rPr lang="en-US" dirty="0"/>
              <a:t>Converging 6 resources</a:t>
            </a:r>
          </a:p>
          <a:p>
            <a:r>
              <a:rPr lang="en-US" dirty="0"/>
              <a:t>Recipe: setup::setup</a:t>
            </a:r>
          </a:p>
          <a:p>
            <a:r>
              <a:rPr lang="en-US" dirty="0"/>
              <a:t>...</a:t>
            </a:r>
          </a:p>
          <a:p>
            <a:endParaRPr lang="en-US" dirty="0"/>
          </a:p>
        </p:txBody>
      </p:sp>
      <p:sp>
        <p:nvSpPr>
          <p:cNvPr id="3" name="Title 2"/>
          <p:cNvSpPr>
            <a:spLocks noGrp="1"/>
          </p:cNvSpPr>
          <p:nvPr>
            <p:ph type="title"/>
          </p:nvPr>
        </p:nvSpPr>
        <p:spPr/>
        <p:txBody>
          <a:bodyPr/>
          <a:lstStyle/>
          <a:p>
            <a:r>
              <a:rPr lang="en-US" dirty="0" smtClean="0"/>
              <a:t>Applying setup's default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"recipe[setup]"</a:t>
            </a:r>
            <a:endParaRPr lang="en-US" dirty="0"/>
          </a:p>
        </p:txBody>
      </p:sp>
    </p:spTree>
    <p:extLst>
      <p:ext uri="{BB962C8B-B14F-4D97-AF65-F5344CB8AC3E}">
        <p14:creationId xmlns:p14="http://schemas.microsoft.com/office/powerpoint/2010/main" val="219646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Chef's Fundamental Building Blocks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2052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apache cookbook</a:t>
            </a:r>
            <a:endParaRPr lang="en-US" dirty="0"/>
          </a:p>
        </p:txBody>
      </p:sp>
      <p:sp>
        <p:nvSpPr>
          <p:cNvPr id="3" name="Subtitle 2"/>
          <p:cNvSpPr>
            <a:spLocks noGrp="1"/>
          </p:cNvSpPr>
          <p:nvPr>
            <p:ph type="subTitle" idx="1"/>
          </p:nvPr>
        </p:nvSpPr>
        <p:spPr>
          <a:xfrm>
            <a:off x="2260314" y="2629588"/>
            <a:ext cx="9185405" cy="3655194"/>
          </a:xfrm>
        </p:spPr>
        <p:txBody>
          <a:bodyPr/>
          <a:lstStyle/>
          <a:p>
            <a:pPr marL="457200" indent="-457200">
              <a:buFont typeface="Wingdings" charset="2"/>
              <a:buChar char="q"/>
            </a:pPr>
            <a:r>
              <a:rPr lang="en-US" dirty="0"/>
              <a:t>Update the </a:t>
            </a:r>
            <a:r>
              <a:rPr lang="en-US" dirty="0" smtClean="0"/>
              <a:t>"apache" cookbook's "default" </a:t>
            </a:r>
            <a:r>
              <a:rPr lang="en-US" dirty="0"/>
              <a:t>recipe </a:t>
            </a:r>
            <a:r>
              <a:rPr lang="en-US" dirty="0" smtClean="0"/>
              <a:t>to:</a:t>
            </a:r>
          </a:p>
          <a:p>
            <a:endParaRPr lang="en-US" dirty="0" smtClean="0">
              <a:solidFill>
                <a:schemeClr val="tx1"/>
              </a:solidFill>
              <a:latin typeface="Inconsolata"/>
              <a:cs typeface="Inconsolata"/>
            </a:endParaRPr>
          </a:p>
          <a:p>
            <a:r>
              <a:rPr lang="en-US" dirty="0" smtClean="0">
                <a:solidFill>
                  <a:schemeClr val="tx1"/>
                </a:solidFill>
                <a:latin typeface="Inconsolata"/>
                <a:cs typeface="Inconsolata"/>
              </a:rPr>
              <a:t>Include </a:t>
            </a:r>
            <a:r>
              <a:rPr lang="en-US" dirty="0">
                <a:solidFill>
                  <a:schemeClr val="tx1"/>
                </a:solidFill>
                <a:latin typeface="Inconsolata"/>
                <a:cs typeface="Inconsolata"/>
              </a:rPr>
              <a:t>the "apache" recipe from the "apache" cookbook</a:t>
            </a:r>
          </a:p>
          <a:p>
            <a:endParaRPr lang="en-US" dirty="0" smtClean="0"/>
          </a:p>
          <a:p>
            <a:pPr marL="457200" indent="-457200">
              <a:lnSpc>
                <a:spcPct val="120000"/>
              </a:lnSpc>
              <a:buFont typeface="Wingdings" charset="2"/>
              <a:buChar char="q"/>
            </a:pPr>
            <a:r>
              <a:rPr lang="en-US" dirty="0" smtClean="0"/>
              <a:t>Run </a:t>
            </a:r>
            <a:r>
              <a:rPr lang="en-US" dirty="0"/>
              <a:t>chef-client and locally apply the </a:t>
            </a:r>
            <a:r>
              <a:rPr lang="en-US" dirty="0" err="1"/>
              <a:t>run_list</a:t>
            </a:r>
            <a:r>
              <a:rPr lang="en-US" dirty="0"/>
              <a:t>: </a:t>
            </a:r>
            <a:r>
              <a:rPr lang="en-US" dirty="0">
                <a:latin typeface="Inconsolata"/>
                <a:cs typeface="Inconsolata"/>
              </a:rPr>
              <a:t>"recipe</a:t>
            </a:r>
            <a:r>
              <a:rPr lang="en-US" dirty="0" smtClean="0">
                <a:latin typeface="Inconsolata"/>
                <a:cs typeface="Inconsolata"/>
              </a:rPr>
              <a:t>[apache]"</a:t>
            </a:r>
            <a:endParaRPr lang="en-US" dirty="0">
              <a:latin typeface="Inconsolata"/>
              <a:cs typeface="Inconsolata"/>
            </a:endParaRPr>
          </a:p>
        </p:txBody>
      </p:sp>
    </p:spTree>
    <p:extLst>
      <p:ext uri="{BB962C8B-B14F-4D97-AF65-F5344CB8AC3E}">
        <p14:creationId xmlns:p14="http://schemas.microsoft.com/office/powerpoint/2010/main" val="294753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default recipe includes the apache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apache</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"apache::apache"</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default.rb</a:t>
            </a:r>
            <a:endParaRPr lang="en-US" dirty="0"/>
          </a:p>
        </p:txBody>
      </p:sp>
      <p:sp>
        <p:nvSpPr>
          <p:cNvPr id="8" name="Text Placeholder 7"/>
          <p:cNvSpPr>
            <a:spLocks noGrp="1"/>
          </p:cNvSpPr>
          <p:nvPr>
            <p:ph type="body" sz="quarter" idx="13"/>
          </p:nvPr>
        </p:nvSpPr>
        <p:spPr>
          <a:xfrm>
            <a:off x="851281" y="4672776"/>
            <a:ext cx="10803205" cy="469900"/>
          </a:xfrm>
        </p:spPr>
        <p:txBody>
          <a:bodyPr/>
          <a:lstStyle/>
          <a:p>
            <a:endParaRPr lang="en-US" dirty="0"/>
          </a:p>
        </p:txBody>
      </p:sp>
    </p:spTree>
    <p:extLst>
      <p:ext uri="{BB962C8B-B14F-4D97-AF65-F5344CB8AC3E}">
        <p14:creationId xmlns:p14="http://schemas.microsoft.com/office/powerpoint/2010/main" val="151283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t>
            </a:r>
            <a:r>
              <a:rPr lang="en-US" dirty="0"/>
              <a:t>]</a:t>
            </a:r>
          </a:p>
          <a:p>
            <a:r>
              <a:rPr lang="en-US" dirty="0"/>
              <a:t>Synchronizing Cookbooks:</a:t>
            </a:r>
          </a:p>
          <a:p>
            <a:r>
              <a:rPr lang="en-US" dirty="0"/>
              <a:t>  - </a:t>
            </a:r>
            <a:r>
              <a:rPr lang="en-US" dirty="0" smtClean="0"/>
              <a:t>apache</a:t>
            </a:r>
            <a:endParaRPr lang="en-US" dirty="0"/>
          </a:p>
          <a:p>
            <a:r>
              <a:rPr lang="en-US" dirty="0"/>
              <a:t>Compiling Cookbooks...</a:t>
            </a:r>
          </a:p>
          <a:p>
            <a:r>
              <a:rPr lang="en-US" dirty="0"/>
              <a:t>Converging 3 resources</a:t>
            </a:r>
          </a:p>
          <a:p>
            <a:r>
              <a:rPr lang="en-US" dirty="0"/>
              <a:t>Recipe: </a:t>
            </a:r>
            <a:r>
              <a:rPr lang="en-US" dirty="0" smtClean="0"/>
              <a:t>apache::apache</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apache's default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204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Discussion</a:t>
            </a:r>
            <a:endParaRPr lang="en-US" dirty="0">
              <a:cs typeface="Inconsolata"/>
            </a:endParaRPr>
          </a:p>
        </p:txBody>
      </p:sp>
      <p:sp>
        <p:nvSpPr>
          <p:cNvPr id="3" name="Subtitle 2"/>
          <p:cNvSpPr>
            <a:spLocks noGrp="1"/>
          </p:cNvSpPr>
          <p:nvPr>
            <p:ph type="subTitle" idx="1"/>
          </p:nvPr>
        </p:nvSpPr>
        <p:spPr>
          <a:xfrm>
            <a:off x="2260314" y="2628803"/>
            <a:ext cx="8230599" cy="3573501"/>
          </a:xfrm>
        </p:spPr>
        <p:txBody>
          <a:bodyPr/>
          <a:lstStyle/>
          <a:p>
            <a:r>
              <a:rPr lang="en-US" dirty="0"/>
              <a:t>What questions can we </a:t>
            </a:r>
            <a:r>
              <a:rPr lang="en-US" dirty="0" smtClean="0"/>
              <a:t>help </a:t>
            </a:r>
            <a:r>
              <a:rPr lang="en-US" smtClean="0"/>
              <a:t>you answer? </a:t>
            </a:r>
            <a:endParaRPr lang="en-US" dirty="0"/>
          </a:p>
          <a:p>
            <a:endParaRPr lang="en-US" dirty="0"/>
          </a:p>
          <a:p>
            <a:pPr marL="457200" indent="-457200">
              <a:buFont typeface="Arial"/>
              <a:buChar char="•"/>
            </a:pPr>
            <a:r>
              <a:rPr lang="en-US" dirty="0" smtClean="0">
                <a:latin typeface="Inconsolata"/>
                <a:cs typeface="Inconsolata"/>
              </a:rPr>
              <a:t>chef-client</a:t>
            </a:r>
          </a:p>
          <a:p>
            <a:pPr marL="457200" indent="-457200">
              <a:buFont typeface="Arial"/>
              <a:buChar char="•"/>
            </a:pPr>
            <a:r>
              <a:rPr lang="en-US" dirty="0" smtClean="0">
                <a:cs typeface="Inconsolata"/>
              </a:rPr>
              <a:t>local mode</a:t>
            </a:r>
          </a:p>
          <a:p>
            <a:pPr marL="457200" indent="-457200">
              <a:buFont typeface="Arial"/>
              <a:buChar char="•"/>
            </a:pPr>
            <a:r>
              <a:rPr lang="en-US" dirty="0" smtClean="0"/>
              <a:t>run list</a:t>
            </a:r>
          </a:p>
          <a:p>
            <a:pPr marL="457200" indent="-457200">
              <a:buFont typeface="Arial"/>
              <a:buChar char="•"/>
            </a:pPr>
            <a:r>
              <a:rPr lang="en-US" dirty="0" err="1" smtClean="0">
                <a:latin typeface="Inconsolata"/>
                <a:cs typeface="Inconsolata"/>
              </a:rPr>
              <a:t>include_recipe</a:t>
            </a:r>
            <a:endParaRPr lang="en-US" dirty="0" smtClean="0">
              <a:latin typeface="Inconsolata"/>
              <a:cs typeface="Inconsolata"/>
            </a:endParaRPr>
          </a:p>
          <a:p>
            <a:endParaRPr lang="en-US" dirty="0"/>
          </a:p>
          <a:p>
            <a:endParaRPr lang="en-US" dirty="0"/>
          </a:p>
        </p:txBody>
      </p:sp>
    </p:spTree>
    <p:extLst>
      <p:ext uri="{BB962C8B-B14F-4D97-AF65-F5344CB8AC3E}">
        <p14:creationId xmlns:p14="http://schemas.microsoft.com/office/powerpoint/2010/main" val="27984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Cookbooks</a:t>
            </a:r>
            <a:endParaRPr lang="en-US" dirty="0"/>
          </a:p>
        </p:txBody>
      </p:sp>
      <p:sp>
        <p:nvSpPr>
          <p:cNvPr id="3" name="Subtitle 2"/>
          <p:cNvSpPr>
            <a:spLocks noGrp="1"/>
          </p:cNvSpPr>
          <p:nvPr>
            <p:ph type="subTitle" idx="1"/>
          </p:nvPr>
        </p:nvSpPr>
        <p:spPr/>
        <p:txBody>
          <a:bodyPr/>
          <a:lstStyle/>
          <a:p>
            <a:r>
              <a:rPr lang="en-US" dirty="0" smtClean="0"/>
              <a:t>Validating our recipes in virtual environments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892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Can We Test Cookbooks?</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400" dirty="0" smtClean="0"/>
              <a:t>I'm going to miss our 1-on-1 this week because I was up way too late dealing with a deployment issue for that new event-queuing system. Apparently, no one had actually tested the deployment scripts on the actual platforms in production.</a:t>
            </a:r>
          </a:p>
          <a:p>
            <a:pPr>
              <a:lnSpc>
                <a:spcPct val="120000"/>
              </a:lnSpc>
            </a:pPr>
            <a:endParaRPr lang="en-US" sz="2400" dirty="0" smtClean="0"/>
          </a:p>
          <a:p>
            <a:pPr>
              <a:lnSpc>
                <a:spcPct val="120000"/>
              </a:lnSpc>
            </a:pPr>
            <a:r>
              <a:rPr lang="en-US" sz="2400" dirty="0" smtClean="0"/>
              <a:t>Jennifer and I did a quick post mortem and she mentioned that we can verify cookbooks with </a:t>
            </a:r>
            <a:r>
              <a:rPr lang="en-US" sz="2400" b="1" dirty="0" smtClean="0">
                <a:latin typeface="Inconsolata"/>
                <a:cs typeface="Inconsolata"/>
              </a:rPr>
              <a:t>Test </a:t>
            </a:r>
            <a:r>
              <a:rPr lang="en-US" sz="2400" b="1" dirty="0">
                <a:latin typeface="Inconsolata"/>
                <a:cs typeface="Inconsolata"/>
              </a:rPr>
              <a:t>Kitchen</a:t>
            </a:r>
            <a:r>
              <a:rPr lang="en-US" sz="2400" dirty="0">
                <a:latin typeface="Inconsolata"/>
                <a:cs typeface="Inconsolata"/>
              </a:rPr>
              <a:t> </a:t>
            </a:r>
            <a:r>
              <a:rPr lang="en-US" sz="2400" dirty="0" smtClean="0"/>
              <a:t>and </a:t>
            </a:r>
            <a:r>
              <a:rPr lang="en-US" sz="2400" b="1" dirty="0" err="1" smtClean="0">
                <a:latin typeface="Inconsolata"/>
                <a:cs typeface="Inconsolata"/>
              </a:rPr>
              <a:t>Docker</a:t>
            </a:r>
            <a:r>
              <a:rPr lang="en-US" sz="2400" dirty="0" smtClean="0"/>
              <a:t>. Is that something you could check out?</a:t>
            </a:r>
          </a:p>
        </p:txBody>
      </p:sp>
    </p:spTree>
    <p:extLst>
      <p:ext uri="{BB962C8B-B14F-4D97-AF65-F5344CB8AC3E}">
        <p14:creationId xmlns:p14="http://schemas.microsoft.com/office/powerpoint/2010/main" val="74994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Configure the "setup"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a:t>
            </a:r>
            <a:r>
              <a:rPr lang="en-US" dirty="0" err="1" smtClean="0"/>
              <a:t>CentOS</a:t>
            </a:r>
            <a:r>
              <a:rPr lang="en-US" dirty="0" smtClean="0"/>
              <a:t> </a:t>
            </a:r>
            <a:r>
              <a:rPr lang="en-US" dirty="0" smtClean="0"/>
              <a:t>6.5 </a:t>
            </a:r>
            <a:r>
              <a:rPr lang="en-US" dirty="0" smtClean="0"/>
              <a:t>platform</a:t>
            </a:r>
          </a:p>
          <a:p>
            <a:pPr marL="285750" indent="-28575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Tree>
    <p:extLst>
      <p:ext uri="{BB962C8B-B14F-4D97-AF65-F5344CB8AC3E}">
        <p14:creationId xmlns:p14="http://schemas.microsoft.com/office/powerpoint/2010/main" val="243798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normAutofit/>
          </a:bodyPr>
          <a:lstStyle/>
          <a:p>
            <a:r>
              <a:rPr lang="en-US" dirty="0"/>
              <a:t>Test Kitchen is a test harness tool to execute your configured code on one or more platforms in isolation. A driver plugin architecture is used which lets you run your code on various cloud providers and virtualization technologies such </a:t>
            </a:r>
            <a:r>
              <a:rPr lang="en-US" dirty="0" smtClean="0"/>
              <a:t>as . . .</a:t>
            </a:r>
            <a:endParaRPr lang="en-US" dirty="0"/>
          </a:p>
        </p:txBody>
      </p:sp>
      <p:sp>
        <p:nvSpPr>
          <p:cNvPr id="4" name="TextBox 3"/>
          <p:cNvSpPr txBox="1"/>
          <p:nvPr/>
        </p:nvSpPr>
        <p:spPr bwMode="white">
          <a:xfrm>
            <a:off x="4670402" y="6289255"/>
            <a:ext cx="2054372" cy="450600"/>
          </a:xfrm>
          <a:prstGeom prst="rect">
            <a:avLst/>
          </a:prstGeom>
        </p:spPr>
        <p:txBody>
          <a:bodyPr vert="horz" wrap="none" lIns="91440" tIns="91440" rIns="91440" bIns="91440" rtlCol="0">
            <a:normAutofit lnSpcReduction="10000"/>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dirty="0" smtClean="0">
                <a:solidFill>
                  <a:srgbClr val="3E4346"/>
                </a:solidFill>
                <a:cs typeface="Inconsolata"/>
              </a:rPr>
              <a:t>http://</a:t>
            </a:r>
            <a:r>
              <a:rPr lang="en-US" dirty="0" err="1" smtClean="0">
                <a:solidFill>
                  <a:srgbClr val="3E4346"/>
                </a:solidFill>
                <a:cs typeface="Inconsolata"/>
              </a:rPr>
              <a:t>kitchen.ci</a:t>
            </a:r>
            <a:endParaRPr lang="en-US" dirty="0" smtClean="0">
              <a:solidFill>
                <a:srgbClr val="3E4346"/>
              </a:solidFill>
              <a:cs typeface="Inconsolata"/>
            </a:endParaRPr>
          </a:p>
          <a:p>
            <a:pPr algn="ctr">
              <a:lnSpc>
                <a:spcPct val="100000"/>
              </a:lnSpc>
            </a:pPr>
            <a:endParaRPr lang="en-US" dirty="0" smtClean="0">
              <a:solidFill>
                <a:srgbClr val="3E4346"/>
              </a:solidFill>
              <a:cs typeface="Inconsolata"/>
            </a:endParaRPr>
          </a:p>
        </p:txBody>
      </p:sp>
    </p:spTree>
    <p:extLst>
      <p:ext uri="{BB962C8B-B14F-4D97-AF65-F5344CB8AC3E}">
        <p14:creationId xmlns:p14="http://schemas.microsoft.com/office/powerpoint/2010/main" val="310698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Commands:</a:t>
            </a:r>
          </a:p>
          <a:p>
            <a:r>
              <a:rPr lang="en-US" dirty="0"/>
              <a:t>  kitchen console                         # Kitchen Console!</a:t>
            </a:r>
          </a:p>
          <a:p>
            <a:r>
              <a:rPr lang="en-US" dirty="0"/>
              <a:t>  kitchen converge [</a:t>
            </a:r>
            <a:r>
              <a:rPr lang="en-US" dirty="0" err="1"/>
              <a:t>INSTANCE|REGEXP|all</a:t>
            </a:r>
            <a:r>
              <a:rPr lang="en-US" dirty="0"/>
              <a:t>]  # Converge one or more instances</a:t>
            </a:r>
          </a:p>
          <a:p>
            <a:r>
              <a:rPr lang="en-US" dirty="0"/>
              <a:t>  kitchen create [</a:t>
            </a:r>
            <a:r>
              <a:rPr lang="en-US" dirty="0" err="1"/>
              <a:t>INSTANCE|REGEXP|all</a:t>
            </a:r>
            <a:r>
              <a:rPr lang="en-US" dirty="0"/>
              <a:t>]    # Create one or more instances</a:t>
            </a:r>
          </a:p>
          <a:p>
            <a:r>
              <a:rPr lang="en-US" dirty="0"/>
              <a:t>  kitchen destroy [</a:t>
            </a:r>
            <a:r>
              <a:rPr lang="en-US" dirty="0" err="1"/>
              <a:t>INSTANCE|REGEXP|all</a:t>
            </a:r>
            <a:r>
              <a:rPr lang="en-US" dirty="0"/>
              <a:t>]   # Destroy one or more </a:t>
            </a:r>
            <a:r>
              <a:rPr lang="en-US" dirty="0" smtClean="0"/>
              <a:t>instances</a:t>
            </a:r>
          </a:p>
          <a:p>
            <a:r>
              <a:rPr lang="en-US" dirty="0"/>
              <a:t> </a:t>
            </a:r>
            <a:r>
              <a:rPr lang="en-US" dirty="0" smtClean="0"/>
              <a:t> ...</a:t>
            </a:r>
            <a:endParaRPr lang="en-US" dirty="0"/>
          </a:p>
          <a:p>
            <a:r>
              <a:rPr lang="en-US" dirty="0" smtClean="0"/>
              <a:t>  kitchen </a:t>
            </a:r>
            <a:r>
              <a:rPr lang="en-US" dirty="0"/>
              <a:t>help [COMMAND]                  # Describe available commands or one </a:t>
            </a:r>
            <a:r>
              <a:rPr lang="en-US" dirty="0" smtClean="0"/>
              <a:t>specif...</a:t>
            </a:r>
          </a:p>
          <a:p>
            <a:r>
              <a:rPr lang="en-US" dirty="0" smtClean="0"/>
              <a:t>  kitchen </a:t>
            </a:r>
            <a:r>
              <a:rPr lang="en-US" dirty="0" err="1"/>
              <a:t>init</a:t>
            </a:r>
            <a:r>
              <a:rPr lang="en-US" dirty="0"/>
              <a:t>                            # Adds some configuration to your </a:t>
            </a:r>
            <a:r>
              <a:rPr lang="en-US" dirty="0" smtClean="0"/>
              <a:t>cookbook...</a:t>
            </a:r>
            <a:endParaRPr lang="en-US" dirty="0"/>
          </a:p>
          <a:p>
            <a:r>
              <a:rPr lang="en-US" dirty="0"/>
              <a:t>  kitchen list [</a:t>
            </a:r>
            <a:r>
              <a:rPr lang="en-US" dirty="0" err="1"/>
              <a:t>INSTANCE|REGEXP|all</a:t>
            </a:r>
            <a:r>
              <a:rPr lang="en-US" dirty="0"/>
              <a:t>]      # Lists one or more instances</a:t>
            </a:r>
          </a:p>
          <a:p>
            <a:r>
              <a:rPr lang="en-US" dirty="0" smtClean="0"/>
              <a:t>  kitchen </a:t>
            </a:r>
            <a:r>
              <a:rPr lang="en-US" dirty="0"/>
              <a:t>setup [</a:t>
            </a:r>
            <a:r>
              <a:rPr lang="en-US" dirty="0" err="1"/>
              <a:t>INSTANCE|REGEXP|all</a:t>
            </a:r>
            <a:r>
              <a:rPr lang="en-US" dirty="0"/>
              <a:t>]     # Setup one or more instances</a:t>
            </a:r>
          </a:p>
          <a:p>
            <a:r>
              <a:rPr lang="en-US" dirty="0"/>
              <a:t>  kitchen test [</a:t>
            </a:r>
            <a:r>
              <a:rPr lang="en-US" dirty="0" err="1"/>
              <a:t>INSTANCE|REGEXP|all</a:t>
            </a:r>
            <a:r>
              <a:rPr lang="en-US" dirty="0"/>
              <a:t>]      # Test one or more instances</a:t>
            </a:r>
          </a:p>
          <a:p>
            <a:r>
              <a:rPr lang="en-US" dirty="0"/>
              <a:t>  kitchen verify [</a:t>
            </a:r>
            <a:r>
              <a:rPr lang="en-US" dirty="0" err="1"/>
              <a:t>INSTANCE|REGEXP|all</a:t>
            </a:r>
            <a:r>
              <a:rPr lang="en-US" dirty="0"/>
              <a:t>]    # Verify one or more instances</a:t>
            </a:r>
          </a:p>
          <a:p>
            <a:r>
              <a:rPr lang="en-US" dirty="0" smtClean="0"/>
              <a:t>  kitchen version                         # Print Kitchen's version information</a:t>
            </a:r>
          </a:p>
          <a:p>
            <a:endParaRPr lang="en-US" dirty="0"/>
          </a:p>
        </p:txBody>
      </p:sp>
      <p:sp>
        <p:nvSpPr>
          <p:cNvPr id="4" name="Text Placeholder 3"/>
          <p:cNvSpPr>
            <a:spLocks noGrp="1"/>
          </p:cNvSpPr>
          <p:nvPr>
            <p:ph type="body" sz="quarter" idx="11"/>
          </p:nvPr>
        </p:nvSpPr>
        <p:spPr/>
        <p:txBody>
          <a:bodyPr/>
          <a:lstStyle/>
          <a:p>
            <a:r>
              <a:rPr lang="en-US" dirty="0" smtClean="0"/>
              <a:t>$ kitchen --help</a:t>
            </a:r>
            <a:endParaRPr lang="en-US" dirty="0"/>
          </a:p>
        </p:txBody>
      </p:sp>
      <p:sp>
        <p:nvSpPr>
          <p:cNvPr id="5" name="Rectangle 4"/>
          <p:cNvSpPr/>
          <p:nvPr/>
        </p:nvSpPr>
        <p:spPr bwMode="auto">
          <a:xfrm>
            <a:off x="852755" y="416413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2731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 </a:t>
            </a:r>
            <a:r>
              <a:rPr lang="en-US" dirty="0" err="1" smtClean="0">
                <a:latin typeface="Inconsolata"/>
                <a:cs typeface="Inconsolata"/>
              </a:rPr>
              <a:t>init</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a:t>
            </a:r>
          </a:p>
          <a:p>
            <a:r>
              <a:rPr lang="en-US" dirty="0"/>
              <a:t>  kitchen </a:t>
            </a:r>
            <a:r>
              <a:rPr lang="en-US" dirty="0" err="1"/>
              <a:t>init</a:t>
            </a:r>
            <a:endParaRPr lang="en-US" dirty="0"/>
          </a:p>
          <a:p>
            <a:r>
              <a:rPr lang="en-US" dirty="0"/>
              <a:t> </a:t>
            </a:r>
            <a:r>
              <a:rPr lang="en-US" dirty="0" smtClean="0"/>
              <a:t> -</a:t>
            </a:r>
            <a:r>
              <a:rPr lang="en-US" dirty="0"/>
              <a:t>D, [--driver=one two three]                   # One or more Kitchen Driver </a:t>
            </a:r>
            <a:r>
              <a:rPr lang="en-US" dirty="0" smtClean="0"/>
              <a:t>gems ...</a:t>
            </a:r>
            <a:endParaRPr lang="en-US" dirty="0"/>
          </a:p>
          <a:p>
            <a:r>
              <a:rPr lang="en-US" dirty="0"/>
              <a:t>                                                 # Default: kitchen-vagrant</a:t>
            </a:r>
          </a:p>
          <a:p>
            <a:r>
              <a:rPr lang="en-US" dirty="0"/>
              <a:t>  -P, [--</a:t>
            </a:r>
            <a:r>
              <a:rPr lang="en-US" dirty="0" err="1"/>
              <a:t>provisioner</a:t>
            </a:r>
            <a:r>
              <a:rPr lang="en-US" dirty="0"/>
              <a:t>=PROVISIONER]                # The default Kitchen </a:t>
            </a:r>
            <a:r>
              <a:rPr lang="en-US" dirty="0" err="1"/>
              <a:t>Provisioner</a:t>
            </a:r>
            <a:r>
              <a:rPr lang="en-US" dirty="0"/>
              <a:t> to use</a:t>
            </a:r>
          </a:p>
          <a:p>
            <a:r>
              <a:rPr lang="en-US" dirty="0"/>
              <a:t>                                                 # Default: </a:t>
            </a:r>
            <a:r>
              <a:rPr lang="en-US" dirty="0" err="1"/>
              <a:t>chef_solo</a:t>
            </a:r>
            <a:endParaRPr lang="en-US" dirty="0"/>
          </a:p>
          <a:p>
            <a:r>
              <a:rPr lang="en-US" dirty="0"/>
              <a:t>      [--create-</a:t>
            </a:r>
            <a:r>
              <a:rPr lang="en-US" dirty="0" err="1"/>
              <a:t>gemfile</a:t>
            </a:r>
            <a:r>
              <a:rPr lang="en-US" dirty="0"/>
              <a:t>], [--no-create-</a:t>
            </a:r>
            <a:r>
              <a:rPr lang="en-US" dirty="0" err="1"/>
              <a:t>gemfile</a:t>
            </a:r>
            <a:r>
              <a:rPr lang="en-US" dirty="0"/>
              <a:t>]  # Whether or not to create a </a:t>
            </a:r>
            <a:r>
              <a:rPr lang="en-US" dirty="0" err="1" smtClean="0"/>
              <a:t>Gemfi</a:t>
            </a:r>
            <a:r>
              <a:rPr lang="en-US" dirty="0" smtClean="0"/>
              <a:t> ...</a:t>
            </a:r>
          </a:p>
          <a:p>
            <a:endParaRPr lang="en-US" dirty="0"/>
          </a:p>
          <a:p>
            <a:r>
              <a:rPr lang="en-US" dirty="0" smtClean="0"/>
              <a:t>Description</a:t>
            </a:r>
            <a:r>
              <a:rPr lang="en-US" dirty="0"/>
              <a:t>:</a:t>
            </a:r>
          </a:p>
          <a:p>
            <a:r>
              <a:rPr lang="en-US" dirty="0"/>
              <a:t>  </a:t>
            </a:r>
            <a:r>
              <a:rPr lang="en-US" dirty="0" err="1"/>
              <a:t>Init</a:t>
            </a:r>
            <a:r>
              <a:rPr lang="en-US" dirty="0"/>
              <a:t> will add Test Kitchen support to an existing project for convergence</a:t>
            </a:r>
          </a:p>
          <a:p>
            <a:r>
              <a:rPr lang="en-US" dirty="0"/>
              <a:t>  integration testing. A default .</a:t>
            </a:r>
            <a:r>
              <a:rPr lang="en-US" dirty="0" err="1"/>
              <a:t>kitchen.yml</a:t>
            </a:r>
            <a:r>
              <a:rPr lang="en-US" dirty="0"/>
              <a:t> file (which is intended to be</a:t>
            </a:r>
          </a:p>
          <a:p>
            <a:r>
              <a:rPr lang="en-US" dirty="0"/>
              <a:t>  customized) is created in the project's root directory and one or more gems will be</a:t>
            </a:r>
          </a:p>
          <a:p>
            <a:r>
              <a:rPr lang="en-US" dirty="0"/>
              <a:t>  added to the project's </a:t>
            </a:r>
            <a:r>
              <a:rPr lang="en-US" dirty="0" err="1"/>
              <a:t>Gemfile</a:t>
            </a:r>
            <a:r>
              <a:rPr lang="en-US" dirty="0"/>
              <a:t>.</a:t>
            </a:r>
          </a:p>
        </p:txBody>
      </p:sp>
      <p:sp>
        <p:nvSpPr>
          <p:cNvPr id="4" name="Text Placeholder 3"/>
          <p:cNvSpPr>
            <a:spLocks noGrp="1"/>
          </p:cNvSpPr>
          <p:nvPr>
            <p:ph type="body" sz="quarter" idx="11"/>
          </p:nvPr>
        </p:nvSpPr>
        <p:spPr/>
        <p:txBody>
          <a:bodyPr/>
          <a:lstStyle/>
          <a:p>
            <a:r>
              <a:rPr lang="en-US" dirty="0" smtClean="0"/>
              <a:t>$ kitchen help </a:t>
            </a:r>
            <a:r>
              <a:rPr lang="en-US" dirty="0" err="1" smtClean="0"/>
              <a:t>init</a:t>
            </a:r>
            <a:endParaRPr lang="en-US" dirty="0"/>
          </a:p>
        </p:txBody>
      </p:sp>
    </p:spTree>
    <p:extLst>
      <p:ext uri="{BB962C8B-B14F-4D97-AF65-F5344CB8AC3E}">
        <p14:creationId xmlns:p14="http://schemas.microsoft.com/office/powerpoint/2010/main" val="393912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Welcome Email!</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800" dirty="0" smtClean="0"/>
              <a:t> … listen, really sorry I didn't get a chance to finish setting up your workstation. There was another outage this morning!</a:t>
            </a:r>
          </a:p>
          <a:p>
            <a:pPr>
              <a:lnSpc>
                <a:spcPct val="120000"/>
              </a:lnSpc>
            </a:pPr>
            <a:endParaRPr lang="en-US" sz="2800" dirty="0"/>
          </a:p>
          <a:p>
            <a:pPr>
              <a:lnSpc>
                <a:spcPct val="120000"/>
              </a:lnSpc>
            </a:pPr>
            <a:r>
              <a:rPr lang="en-US" sz="2800" dirty="0" smtClean="0"/>
              <a:t>Hey, also it would be awesome if you could test a </a:t>
            </a:r>
            <a:r>
              <a:rPr lang="en-US" sz="2800" dirty="0" err="1" smtClean="0"/>
              <a:t>config</a:t>
            </a:r>
            <a:r>
              <a:rPr lang="en-US" sz="2800" dirty="0" smtClean="0"/>
              <a:t> management tool to make it easier for the next few hires. Try </a:t>
            </a:r>
            <a:r>
              <a:rPr lang="en-US" sz="2800" dirty="0" smtClean="0">
                <a:latin typeface="Inconsolata"/>
                <a:cs typeface="Inconsolata"/>
              </a:rPr>
              <a:t>chef-apply</a:t>
            </a:r>
            <a:r>
              <a:rPr lang="en-US" sz="2800" dirty="0" smtClean="0"/>
              <a:t> when you log in …</a:t>
            </a:r>
          </a:p>
        </p:txBody>
      </p:sp>
    </p:spTree>
    <p:extLst>
      <p:ext uri="{BB962C8B-B14F-4D97-AF65-F5344CB8AC3E}">
        <p14:creationId xmlns:p14="http://schemas.microsoft.com/office/powerpoint/2010/main" val="362325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have a </a:t>
            </a:r>
            <a:r>
              <a:rPr lang="en-US" dirty="0" smtClean="0">
                <a:latin typeface="Inconsolata"/>
                <a:cs typeface="Inconsolata"/>
              </a:rPr>
              <a:t>.</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p:txBody>
          <a:bodyPr>
            <a:noAutofit/>
          </a:bodyPr>
          <a:lstStyle/>
          <a:p>
            <a:r>
              <a:rPr lang="de-DE" dirty="0" err="1"/>
              <a:t>setup</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gitignore</a:t>
            </a:r>
            <a:endParaRPr lang="de-DE" dirty="0"/>
          </a:p>
          <a:p>
            <a:r>
              <a:rPr lang="de-DE" dirty="0"/>
              <a:t>├── .</a:t>
            </a:r>
            <a:r>
              <a:rPr lang="de-DE" dirty="0" err="1"/>
              <a:t>kitchen.yml</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smtClean="0"/>
              <a:t>unit</a:t>
            </a:r>
            <a:endParaRPr lang="de-DE" dirty="0"/>
          </a:p>
        </p:txBody>
      </p:sp>
      <p:sp>
        <p:nvSpPr>
          <p:cNvPr id="4" name="Text Placeholder 3"/>
          <p:cNvSpPr>
            <a:spLocks noGrp="1"/>
          </p:cNvSpPr>
          <p:nvPr>
            <p:ph type="body" sz="quarter" idx="11"/>
          </p:nvPr>
        </p:nvSpPr>
        <p:spPr/>
        <p:txBody>
          <a:bodyPr/>
          <a:lstStyle/>
          <a:p>
            <a:r>
              <a:rPr lang="en-US" dirty="0" smtClean="0"/>
              <a:t>$ tree setup </a:t>
            </a:r>
            <a:r>
              <a:rPr lang="en-US" dirty="0"/>
              <a:t>-a -I .</a:t>
            </a:r>
            <a:r>
              <a:rPr lang="en-US" dirty="0" err="1"/>
              <a:t>git</a:t>
            </a:r>
            <a:r>
              <a:rPr lang="en-US" dirty="0"/>
              <a:t> </a:t>
            </a:r>
          </a:p>
        </p:txBody>
      </p:sp>
      <p:sp>
        <p:nvSpPr>
          <p:cNvPr id="5" name="Rectangle 4"/>
          <p:cNvSpPr/>
          <p:nvPr/>
        </p:nvSpPr>
        <p:spPr bwMode="auto">
          <a:xfrm>
            <a:off x="816207" y="315000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0393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t>
            </a:r>
            <a:r>
              <a:rPr lang="en-US" dirty="0" err="1" smtClean="0"/>
              <a:t>inside</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p:txBody>
          <a:bodyPr>
            <a:noAutofit/>
          </a:bodyPr>
          <a:lstStyle/>
          <a:p>
            <a:r>
              <a:rPr lang="de-DE" dirty="0"/>
              <a:t>---</a:t>
            </a:r>
          </a:p>
          <a:p>
            <a:r>
              <a:rPr lang="de-DE" dirty="0" err="1"/>
              <a:t>driver</a:t>
            </a:r>
            <a:r>
              <a:rPr lang="de-DE" dirty="0"/>
              <a:t>:</a:t>
            </a:r>
          </a:p>
          <a:p>
            <a:r>
              <a:rPr lang="de-DE" dirty="0"/>
              <a:t>  </a:t>
            </a:r>
            <a:r>
              <a:rPr lang="de-DE" dirty="0" err="1"/>
              <a:t>name</a:t>
            </a:r>
            <a:r>
              <a:rPr lang="de-DE" dirty="0"/>
              <a:t>: </a:t>
            </a:r>
            <a:r>
              <a:rPr lang="de-DE" dirty="0" err="1"/>
              <a:t>vagrant</a:t>
            </a:r>
            <a:endParaRPr lang="de-DE" dirty="0"/>
          </a:p>
          <a:p>
            <a:endParaRPr lang="de-DE" dirty="0"/>
          </a:p>
          <a:p>
            <a:r>
              <a:rPr lang="de-DE" dirty="0" err="1"/>
              <a:t>provisioner</a:t>
            </a:r>
            <a:r>
              <a:rPr lang="de-DE" dirty="0"/>
              <a:t>:</a:t>
            </a:r>
          </a:p>
          <a:p>
            <a:r>
              <a:rPr lang="de-DE" dirty="0"/>
              <a:t>  </a:t>
            </a:r>
            <a:r>
              <a:rPr lang="de-DE" dirty="0" err="1"/>
              <a:t>name</a:t>
            </a:r>
            <a:r>
              <a:rPr lang="de-DE" dirty="0"/>
              <a:t>: </a:t>
            </a:r>
            <a:r>
              <a:rPr lang="de-DE" dirty="0" err="1"/>
              <a:t>chef_solo</a:t>
            </a:r>
            <a:endParaRPr lang="de-DE" dirty="0"/>
          </a:p>
          <a:p>
            <a:endParaRPr lang="de-DE" dirty="0"/>
          </a:p>
          <a:p>
            <a:r>
              <a:rPr lang="de-DE" dirty="0" err="1"/>
              <a:t>platforms</a:t>
            </a:r>
            <a:r>
              <a:rPr lang="de-DE" dirty="0"/>
              <a:t>:</a:t>
            </a:r>
          </a:p>
          <a:p>
            <a:r>
              <a:rPr lang="de-DE" dirty="0"/>
              <a:t>  - </a:t>
            </a:r>
            <a:r>
              <a:rPr lang="de-DE" dirty="0" err="1"/>
              <a:t>name</a:t>
            </a:r>
            <a:r>
              <a:rPr lang="de-DE" dirty="0"/>
              <a:t>: ubuntu-12.04</a:t>
            </a:r>
          </a:p>
          <a:p>
            <a:r>
              <a:rPr lang="de-DE" dirty="0"/>
              <a:t>  - </a:t>
            </a:r>
            <a:r>
              <a:rPr lang="de-DE" dirty="0" err="1"/>
              <a:t>name</a:t>
            </a:r>
            <a:r>
              <a:rPr lang="de-DE" dirty="0"/>
              <a:t>: centos-</a:t>
            </a:r>
            <a:r>
              <a:rPr lang="de-DE" dirty="0" smtClean="0"/>
              <a:t>6.5</a:t>
            </a:r>
            <a:endParaRPr lang="de-DE" dirty="0"/>
          </a:p>
          <a:p>
            <a:endParaRPr lang="de-DE" dirty="0"/>
          </a:p>
          <a:p>
            <a:r>
              <a:rPr lang="de-DE" dirty="0" err="1"/>
              <a:t>suites</a:t>
            </a:r>
            <a:r>
              <a:rPr lang="de-DE" dirty="0"/>
              <a:t>:</a:t>
            </a:r>
          </a:p>
          <a:p>
            <a:r>
              <a:rPr lang="de-DE" dirty="0"/>
              <a:t>  - </a:t>
            </a:r>
            <a:r>
              <a:rPr lang="de-DE" dirty="0" err="1"/>
              <a:t>name</a:t>
            </a:r>
            <a:r>
              <a:rPr lang="de-DE" dirty="0"/>
              <a:t>: </a:t>
            </a:r>
            <a:r>
              <a:rPr lang="de-DE" dirty="0" err="1" smtClean="0"/>
              <a:t>default</a:t>
            </a:r>
            <a:endParaRPr lang="de-DE" dirty="0"/>
          </a:p>
        </p:txBody>
      </p:sp>
      <p:sp>
        <p:nvSpPr>
          <p:cNvPr id="4" name="Text Placeholder 3"/>
          <p:cNvSpPr>
            <a:spLocks noGrp="1"/>
          </p:cNvSpPr>
          <p:nvPr>
            <p:ph type="body" sz="quarter" idx="11"/>
          </p:nvPr>
        </p:nvSpPr>
        <p:spPr/>
        <p:txBody>
          <a:bodyPr/>
          <a:lstStyle/>
          <a:p>
            <a:r>
              <a:rPr lang="en-US" dirty="0" smtClean="0"/>
              <a:t>$ cat setup/.</a:t>
            </a:r>
            <a:r>
              <a:rPr lang="en-US" dirty="0" err="1" smtClean="0"/>
              <a:t>kitchen.yml</a:t>
            </a:r>
            <a:endParaRPr lang="en-US" dirty="0"/>
          </a:p>
        </p:txBody>
      </p:sp>
    </p:spTree>
    <p:extLst>
      <p:ext uri="{BB962C8B-B14F-4D97-AF65-F5344CB8AC3E}">
        <p14:creationId xmlns:p14="http://schemas.microsoft.com/office/powerpoint/2010/main" val="379067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a:t>
            </a:r>
            <a:r>
              <a:rPr lang="en-US" dirty="0" err="1" smtClean="0">
                <a:latin typeface="Inconsolata"/>
                <a:cs typeface="Inconsolata"/>
              </a:rPr>
              <a:t>kitchen.yml</a:t>
            </a:r>
            <a:endParaRPr lang="en-US" dirty="0">
              <a:latin typeface="Inconsolata"/>
              <a:cs typeface="Inconsolata"/>
            </a:endParaRPr>
          </a:p>
        </p:txBody>
      </p:sp>
      <p:sp>
        <p:nvSpPr>
          <p:cNvPr id="3" name="Subtitle 2"/>
          <p:cNvSpPr>
            <a:spLocks noGrp="1"/>
          </p:cNvSpPr>
          <p:nvPr>
            <p:ph type="subTitle" idx="1"/>
          </p:nvPr>
        </p:nvSpPr>
        <p:spPr/>
        <p:txBody>
          <a:bodyPr>
            <a:normAutofit/>
          </a:bodyPr>
          <a:lstStyle/>
          <a:p>
            <a:r>
              <a:rPr lang="en-US" dirty="0" smtClean="0"/>
              <a:t>When </a:t>
            </a:r>
            <a:r>
              <a:rPr lang="en-US" dirty="0" smtClean="0">
                <a:latin typeface="Inconsolata"/>
                <a:cs typeface="Inconsolata"/>
              </a:rPr>
              <a:t>chef</a:t>
            </a:r>
            <a:r>
              <a:rPr lang="en-US" dirty="0" smtClean="0"/>
              <a:t> generates a cookbook a default </a:t>
            </a:r>
            <a:r>
              <a:rPr lang="en-US" dirty="0" smtClean="0">
                <a:latin typeface="Inconsolata"/>
                <a:cs typeface="Inconsolata"/>
              </a:rPr>
              <a:t>.</a:t>
            </a:r>
            <a:r>
              <a:rPr lang="en-US" dirty="0" err="1" smtClean="0">
                <a:latin typeface="Inconsolata"/>
                <a:cs typeface="Inconsolata"/>
              </a:rPr>
              <a:t>kitchen.yml</a:t>
            </a:r>
            <a:r>
              <a:rPr lang="en-US" dirty="0" smtClean="0"/>
              <a:t> is created. It contains </a:t>
            </a:r>
            <a:r>
              <a:rPr lang="en-US" dirty="0" smtClean="0">
                <a:latin typeface="Inconsolata"/>
                <a:cs typeface="Inconsolata"/>
              </a:rPr>
              <a:t>kitchen</a:t>
            </a:r>
            <a:r>
              <a:rPr lang="en-US" dirty="0" smtClean="0"/>
              <a:t> configuration for the driver, </a:t>
            </a:r>
            <a:r>
              <a:rPr lang="en-US" dirty="0" err="1" smtClean="0"/>
              <a:t>provisioner</a:t>
            </a:r>
            <a:r>
              <a:rPr lang="en-US" dirty="0" smtClean="0"/>
              <a:t>, platform, and suites.</a:t>
            </a:r>
          </a:p>
        </p:txBody>
      </p:sp>
      <p:sp>
        <p:nvSpPr>
          <p:cNvPr id="4" name="Content Placeholder 3"/>
          <p:cNvSpPr>
            <a:spLocks noGrp="1"/>
          </p:cNvSpPr>
          <p:nvPr>
            <p:ph sz="quarter" idx="4294967295"/>
          </p:nvPr>
        </p:nvSpPr>
        <p:spPr>
          <a:xfrm>
            <a:off x="2751909" y="6368135"/>
            <a:ext cx="6688183" cy="393100"/>
          </a:xfrm>
        </p:spPr>
        <p:txBody>
          <a:bodyPr>
            <a:normAutofit fontScale="62500" lnSpcReduction="20000"/>
          </a:bodyPr>
          <a:lstStyle/>
          <a:p>
            <a:pPr algn="ctr"/>
            <a:r>
              <a:rPr lang="en-US" dirty="0">
                <a:solidFill>
                  <a:srgbClr val="3E4346"/>
                </a:solidFill>
                <a:cs typeface="Inconsolata"/>
              </a:rPr>
              <a:t>http://</a:t>
            </a:r>
            <a:r>
              <a:rPr lang="en-US" dirty="0" err="1">
                <a:solidFill>
                  <a:srgbClr val="3E4346"/>
                </a:solidFill>
                <a:cs typeface="Inconsolata"/>
              </a:rPr>
              <a:t>kitchen.ci</a:t>
            </a:r>
            <a:r>
              <a:rPr lang="en-US" dirty="0">
                <a:solidFill>
                  <a:srgbClr val="3E4346"/>
                </a:solidFill>
                <a:cs typeface="Inconsolata"/>
              </a:rPr>
              <a:t>/docs/getting-started/creating-cookbook</a:t>
            </a:r>
          </a:p>
        </p:txBody>
      </p:sp>
    </p:spTree>
    <p:extLst>
      <p:ext uri="{BB962C8B-B14F-4D97-AF65-F5344CB8AC3E}">
        <p14:creationId xmlns:p14="http://schemas.microsoft.com/office/powerpoint/2010/main" val="185986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Inconsolata"/>
                <a:cs typeface="Inconsolata"/>
              </a:rPr>
              <a:t>kitchen</a:t>
            </a:r>
            <a:r>
              <a:rPr lang="en-US" dirty="0" smtClean="0"/>
              <a:t> driver</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a:t>
            </a:r>
            <a:r>
              <a:rPr lang="en-US" sz="1800" dirty="0" smtClean="0"/>
              <a:t>6.5</a:t>
            </a:r>
            <a:endParaRPr lang="en-US" sz="1800" dirty="0" smtClean="0"/>
          </a:p>
          <a:p>
            <a:endParaRPr lang="en-US" sz="1800" dirty="0"/>
          </a:p>
          <a:p>
            <a:r>
              <a:rPr lang="en-US" sz="1800" dirty="0" smtClean="0"/>
              <a:t>...</a:t>
            </a:r>
            <a:endParaRPr lang="en-US" sz="1800" dirty="0"/>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pPr marL="0" indent="0">
              <a:buNone/>
            </a:pPr>
            <a:r>
              <a:rPr lang="en-US" sz="2800" dirty="0"/>
              <a:t>T</a:t>
            </a:r>
            <a:r>
              <a:rPr lang="en-US" sz="2800" dirty="0" smtClean="0"/>
              <a:t>he driver is </a:t>
            </a:r>
            <a:r>
              <a:rPr lang="en-US" sz="2800" dirty="0"/>
              <a:t>responsible for creating a machine that we'll use to test our cookbook</a:t>
            </a:r>
            <a:r>
              <a:rPr lang="en-US" sz="2800" dirty="0" smtClean="0"/>
              <a:t>.</a:t>
            </a:r>
          </a:p>
          <a:p>
            <a:endParaRPr lang="en-US" sz="2800" dirty="0"/>
          </a:p>
          <a:p>
            <a:pPr marL="0" indent="0">
              <a:buNone/>
            </a:pPr>
            <a:r>
              <a:rPr lang="en-US" sz="2800" dirty="0" smtClean="0"/>
              <a:t>Example Drivers:</a:t>
            </a:r>
          </a:p>
          <a:p>
            <a:pPr marL="457200" indent="-457200">
              <a:buFont typeface="Arial"/>
              <a:buChar char="•"/>
            </a:pPr>
            <a:r>
              <a:rPr lang="en-US" sz="2800" dirty="0" err="1" smtClean="0"/>
              <a:t>docker</a:t>
            </a:r>
            <a:r>
              <a:rPr lang="en-US" sz="2800" dirty="0" smtClean="0"/>
              <a:t> </a:t>
            </a:r>
          </a:p>
          <a:p>
            <a:pPr marL="457200" indent="-457200">
              <a:buFont typeface="Arial"/>
              <a:buChar char="•"/>
            </a:pPr>
            <a:r>
              <a:rPr lang="en-US" sz="2800" dirty="0" smtClean="0"/>
              <a:t>vagrant</a:t>
            </a:r>
          </a:p>
        </p:txBody>
      </p:sp>
      <p:sp>
        <p:nvSpPr>
          <p:cNvPr id="8" name="Rectangle 7"/>
          <p:cNvSpPr/>
          <p:nvPr/>
        </p:nvSpPr>
        <p:spPr bwMode="auto">
          <a:xfrm>
            <a:off x="835580" y="2268042"/>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9000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Inconsolata"/>
                <a:cs typeface="Inconsolata"/>
              </a:rPr>
              <a:t>kitchen</a:t>
            </a:r>
            <a:r>
              <a:rPr lang="en-US" dirty="0" smtClean="0"/>
              <a:t> </a:t>
            </a:r>
            <a:r>
              <a:rPr lang="en-US" dirty="0" err="1" smtClean="0"/>
              <a:t>provisioner</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a:t>
            </a:r>
            <a:r>
              <a:rPr lang="en-US" sz="1800" dirty="0" smtClean="0"/>
              <a:t>6.5</a:t>
            </a:r>
            <a:endParaRPr lang="en-US" sz="1800" dirty="0"/>
          </a:p>
          <a:p>
            <a:endParaRPr lang="en-US" sz="1800" dirty="0" smtClean="0"/>
          </a:p>
          <a:p>
            <a:r>
              <a:rPr lang="en-US" sz="1800" dirty="0" smtClean="0"/>
              <a:t>...</a:t>
            </a:r>
            <a:endParaRPr lang="en-US" sz="1800" dirty="0"/>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r>
              <a:rPr lang="en-US" sz="2800" dirty="0" smtClean="0"/>
              <a:t>This </a:t>
            </a:r>
            <a:r>
              <a:rPr lang="en-US" sz="2800" dirty="0"/>
              <a:t>tells Test Kitchen how to run Chef, to apply the code in our cookbook to the machine under </a:t>
            </a:r>
            <a:r>
              <a:rPr lang="en-US" sz="2800" dirty="0" smtClean="0"/>
              <a:t>test.</a:t>
            </a:r>
          </a:p>
          <a:p>
            <a:endParaRPr lang="en-US" sz="2800" dirty="0"/>
          </a:p>
          <a:p>
            <a:r>
              <a:rPr lang="en-US" sz="2800" dirty="0" smtClean="0"/>
              <a:t>The </a:t>
            </a:r>
            <a:r>
              <a:rPr lang="en-US" sz="2800" dirty="0"/>
              <a:t>default and simplest approach is to </a:t>
            </a:r>
            <a:r>
              <a:rPr lang="en-US" sz="2800" dirty="0" smtClean="0"/>
              <a:t>use </a:t>
            </a:r>
            <a:r>
              <a:rPr lang="en-US" sz="2800" dirty="0" err="1" smtClean="0">
                <a:latin typeface="Inconsolata"/>
                <a:cs typeface="Inconsolata"/>
              </a:rPr>
              <a:t>chef_zero</a:t>
            </a:r>
            <a:r>
              <a:rPr lang="en-US" sz="2800" dirty="0" smtClean="0"/>
              <a:t>.</a:t>
            </a:r>
            <a:endParaRPr lang="en-US" sz="2800" dirty="0">
              <a:latin typeface="Inconsolata"/>
              <a:cs typeface="Inconsolata"/>
            </a:endParaRPr>
          </a:p>
        </p:txBody>
      </p:sp>
      <p:sp>
        <p:nvSpPr>
          <p:cNvPr id="8" name="Rectangle 7"/>
          <p:cNvSpPr/>
          <p:nvPr/>
        </p:nvSpPr>
        <p:spPr bwMode="auto">
          <a:xfrm>
            <a:off x="852755" y="3351971"/>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7782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a:t>
            </a:r>
            <a:r>
              <a:rPr lang="en-US" dirty="0" smtClean="0"/>
              <a:t>platforms</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a:t>
            </a:r>
            <a:r>
              <a:rPr lang="en-US" sz="1800" dirty="0" smtClean="0"/>
              <a:t>6.5</a:t>
            </a:r>
            <a:endParaRPr lang="en-US" sz="1800" dirty="0"/>
          </a:p>
          <a:p>
            <a:endParaRPr lang="en-US" sz="1800" dirty="0"/>
          </a:p>
          <a:p>
            <a:r>
              <a:rPr lang="en-US" sz="1800" dirty="0" smtClean="0"/>
              <a:t>...</a:t>
            </a:r>
            <a:endParaRPr lang="en-US" sz="1800" dirty="0"/>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pPr marL="0" indent="0">
              <a:buNone/>
            </a:pPr>
            <a:r>
              <a:rPr lang="en-US" sz="2800" dirty="0"/>
              <a:t>This is a list of operation systems on which we want to run our code.</a:t>
            </a:r>
            <a:endParaRPr lang="en-US" sz="2800" dirty="0">
              <a:latin typeface="Inconsolata"/>
              <a:cs typeface="Inconsolata"/>
            </a:endParaRPr>
          </a:p>
        </p:txBody>
      </p:sp>
      <p:sp>
        <p:nvSpPr>
          <p:cNvPr id="8" name="Rectangle 7"/>
          <p:cNvSpPr/>
          <p:nvPr/>
        </p:nvSpPr>
        <p:spPr bwMode="auto">
          <a:xfrm>
            <a:off x="863670" y="4315831"/>
            <a:ext cx="5278079" cy="81148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907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a:t>
            </a:r>
            <a:r>
              <a:rPr lang="en-US" dirty="0" smtClean="0"/>
              <a:t>suites</a:t>
            </a:r>
            <a:endParaRPr lang="en-US" dirty="0"/>
          </a:p>
        </p:txBody>
      </p:sp>
      <p:sp>
        <p:nvSpPr>
          <p:cNvPr id="3" name="Content Placeholder 2"/>
          <p:cNvSpPr>
            <a:spLocks noGrp="1"/>
          </p:cNvSpPr>
          <p:nvPr>
            <p:ph sz="quarter" idx="10"/>
          </p:nvPr>
        </p:nvSpPr>
        <p:spPr/>
        <p:txBody>
          <a:bodyPr>
            <a:noAutofit/>
          </a:bodyPr>
          <a:lstStyle/>
          <a:p>
            <a:endParaRPr lang="en-US" sz="1800" dirty="0" smtClean="0"/>
          </a:p>
          <a:p>
            <a:r>
              <a:rPr lang="en-US" sz="1800" dirty="0" smtClean="0"/>
              <a:t>suites</a:t>
            </a:r>
            <a:r>
              <a:rPr lang="en-US" sz="1800" dirty="0"/>
              <a:t>:</a:t>
            </a:r>
          </a:p>
          <a:p>
            <a:r>
              <a:rPr lang="en-US" sz="1800" dirty="0"/>
              <a:t>  - name: default</a:t>
            </a:r>
          </a:p>
          <a:p>
            <a:r>
              <a:rPr lang="en-US" sz="1800" dirty="0"/>
              <a:t>    </a:t>
            </a:r>
            <a:r>
              <a:rPr lang="en-US" sz="1800" dirty="0" err="1"/>
              <a:t>run_list</a:t>
            </a:r>
            <a:r>
              <a:rPr lang="en-US" sz="1800" dirty="0"/>
              <a:t>:</a:t>
            </a:r>
          </a:p>
          <a:p>
            <a:r>
              <a:rPr lang="en-US" sz="1800" dirty="0"/>
              <a:t>      - recipe[setup::default]</a:t>
            </a:r>
          </a:p>
          <a:p>
            <a:r>
              <a:rPr lang="en-US" sz="1800" dirty="0"/>
              <a:t>    attributes:</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pPr marL="0" indent="0">
              <a:buNone/>
            </a:pPr>
            <a:r>
              <a:rPr lang="en-US" sz="2800" dirty="0"/>
              <a:t>This section defines what we want to test. It includes the Chef run-list and any node attribute setups that we want run on each </a:t>
            </a:r>
            <a:r>
              <a:rPr lang="en-US" sz="2800" dirty="0" smtClean="0"/>
              <a:t>platforms defined above.</a:t>
            </a:r>
          </a:p>
          <a:p>
            <a:pPr marL="0" indent="0">
              <a:buNone/>
            </a:pPr>
            <a:endParaRPr lang="en-US" sz="2800" dirty="0"/>
          </a:p>
          <a:p>
            <a:pPr marL="0" indent="0">
              <a:buNone/>
            </a:pPr>
            <a:r>
              <a:rPr lang="en-US" sz="2800" dirty="0" smtClean="0"/>
              <a:t>We define a single suite named "default".</a:t>
            </a:r>
            <a:endParaRPr lang="en-US" sz="2800" dirty="0"/>
          </a:p>
        </p:txBody>
      </p:sp>
      <p:sp>
        <p:nvSpPr>
          <p:cNvPr id="8" name="Rectangle 7"/>
          <p:cNvSpPr/>
          <p:nvPr/>
        </p:nvSpPr>
        <p:spPr bwMode="auto">
          <a:xfrm>
            <a:off x="852755" y="2269142"/>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8179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suites</a:t>
            </a:r>
          </a:p>
        </p:txBody>
      </p:sp>
      <p:sp>
        <p:nvSpPr>
          <p:cNvPr id="3" name="Content Placeholder 2"/>
          <p:cNvSpPr>
            <a:spLocks noGrp="1"/>
          </p:cNvSpPr>
          <p:nvPr>
            <p:ph sz="quarter" idx="10"/>
          </p:nvPr>
        </p:nvSpPr>
        <p:spPr/>
        <p:txBody>
          <a:bodyPr>
            <a:noAutofit/>
          </a:bodyPr>
          <a:lstStyle/>
          <a:p>
            <a:endParaRPr lang="en-US" sz="1800" dirty="0" smtClean="0"/>
          </a:p>
          <a:p>
            <a:r>
              <a:rPr lang="en-US" sz="1800" dirty="0" smtClean="0"/>
              <a:t>suites</a:t>
            </a:r>
            <a:r>
              <a:rPr lang="en-US" sz="1800" dirty="0"/>
              <a:t>:</a:t>
            </a:r>
          </a:p>
          <a:p>
            <a:r>
              <a:rPr lang="en-US" sz="1800" dirty="0"/>
              <a:t>  - name: default</a:t>
            </a:r>
          </a:p>
          <a:p>
            <a:r>
              <a:rPr lang="en-US" sz="1800" dirty="0"/>
              <a:t>    </a:t>
            </a:r>
            <a:r>
              <a:rPr lang="en-US" sz="1800" dirty="0" err="1"/>
              <a:t>run_list</a:t>
            </a:r>
            <a:r>
              <a:rPr lang="en-US" sz="1800" dirty="0"/>
              <a:t>:</a:t>
            </a:r>
          </a:p>
          <a:p>
            <a:r>
              <a:rPr lang="en-US" sz="1800" dirty="0"/>
              <a:t>      - recipe[setup::default]</a:t>
            </a:r>
          </a:p>
          <a:p>
            <a:r>
              <a:rPr lang="en-US" sz="1800" dirty="0"/>
              <a:t>    attributes:</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pPr marL="0" indent="0">
              <a:buNone/>
            </a:pPr>
            <a:r>
              <a:rPr lang="en-US" sz="2800" dirty="0" smtClean="0"/>
              <a:t>The suite named </a:t>
            </a:r>
            <a:r>
              <a:rPr lang="en-US" sz="2800" dirty="0" smtClean="0">
                <a:latin typeface="Inconsolata"/>
                <a:cs typeface="Inconsolata"/>
              </a:rPr>
              <a:t>"default" </a:t>
            </a:r>
            <a:r>
              <a:rPr lang="en-US" sz="2800" dirty="0" smtClean="0"/>
              <a:t>defines a </a:t>
            </a:r>
            <a:r>
              <a:rPr lang="en-US" sz="2800" dirty="0" err="1" smtClean="0"/>
              <a:t>run_list</a:t>
            </a:r>
            <a:r>
              <a:rPr lang="en-US" sz="2800" dirty="0" smtClean="0"/>
              <a:t>.</a:t>
            </a:r>
          </a:p>
          <a:p>
            <a:pPr marL="0" indent="0">
              <a:buNone/>
            </a:pPr>
            <a:endParaRPr lang="en-US" sz="2800" dirty="0" smtClean="0"/>
          </a:p>
          <a:p>
            <a:pPr marL="0" indent="0">
              <a:buNone/>
            </a:pPr>
            <a:r>
              <a:rPr lang="en-US" sz="2800" dirty="0" smtClean="0"/>
              <a:t>Run </a:t>
            </a:r>
            <a:r>
              <a:rPr lang="en-US" sz="2800" dirty="0"/>
              <a:t>the </a:t>
            </a:r>
            <a:r>
              <a:rPr lang="en-US" sz="2800" dirty="0">
                <a:latin typeface="Inconsolata"/>
                <a:cs typeface="Inconsolata"/>
              </a:rPr>
              <a:t>"setup"</a:t>
            </a:r>
            <a:r>
              <a:rPr lang="en-US" sz="2800" dirty="0"/>
              <a:t> cookbook's </a:t>
            </a:r>
            <a:r>
              <a:rPr lang="en-US" sz="2800" dirty="0" smtClean="0">
                <a:latin typeface="Inconsolata"/>
                <a:cs typeface="Inconsolata"/>
              </a:rPr>
              <a:t>"default"</a:t>
            </a:r>
            <a:r>
              <a:rPr lang="en-US" sz="2800" dirty="0" smtClean="0"/>
              <a:t> </a:t>
            </a:r>
            <a:r>
              <a:rPr lang="en-US" sz="2800" dirty="0"/>
              <a:t>recipe file.</a:t>
            </a:r>
          </a:p>
          <a:p>
            <a:pPr marL="0" indent="0">
              <a:buNone/>
            </a:pPr>
            <a:endParaRPr lang="en-US" sz="2800" dirty="0"/>
          </a:p>
        </p:txBody>
      </p:sp>
      <p:sp>
        <p:nvSpPr>
          <p:cNvPr id="8" name="Rectangle 7"/>
          <p:cNvSpPr/>
          <p:nvPr/>
        </p:nvSpPr>
        <p:spPr bwMode="auto">
          <a:xfrm>
            <a:off x="852755" y="2985547"/>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0632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2260314" y="2629588"/>
            <a:ext cx="8230599" cy="2835914"/>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Inconsolata"/>
                <a:cs typeface="Inconsolata"/>
              </a:rPr>
              <a:t>PLATFORMS x SUITES</a:t>
            </a:r>
          </a:p>
          <a:p>
            <a:pPr algn="ctr"/>
            <a:endParaRPr lang="en-US" dirty="0">
              <a:latin typeface="Inconsolata"/>
              <a:cs typeface="Inconsolata"/>
            </a:endParaRPr>
          </a:p>
          <a:p>
            <a:r>
              <a:rPr lang="en-US" dirty="0" smtClean="0">
                <a:cs typeface="Inconsolata"/>
              </a:rPr>
              <a:t>Running </a:t>
            </a:r>
            <a:r>
              <a:rPr lang="en-US" dirty="0" smtClean="0">
                <a:latin typeface="Inconsolata"/>
                <a:cs typeface="Inconsolata"/>
              </a:rPr>
              <a:t>kitchen list</a:t>
            </a:r>
            <a:r>
              <a:rPr lang="en-US" dirty="0">
                <a:cs typeface="Inconsolata"/>
              </a:rPr>
              <a:t> </a:t>
            </a:r>
            <a:r>
              <a:rPr lang="en-US" dirty="0" smtClean="0">
                <a:cs typeface="Inconsolata"/>
              </a:rPr>
              <a:t>will show that matrix.</a:t>
            </a:r>
            <a:endParaRPr lang="en-US" dirty="0">
              <a:latin typeface="Inconsolata"/>
              <a:cs typeface="Inconsolata"/>
            </a:endParaRPr>
          </a:p>
        </p:txBody>
      </p:sp>
    </p:spTree>
    <p:extLst>
      <p:ext uri="{BB962C8B-B14F-4D97-AF65-F5344CB8AC3E}">
        <p14:creationId xmlns:p14="http://schemas.microsoft.com/office/powerpoint/2010/main" val="406696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Kitchen Test Matrix</a:t>
            </a:r>
            <a:endParaRPr lang="en-US" dirty="0"/>
          </a:p>
        </p:txBody>
      </p:sp>
      <p:sp>
        <p:nvSpPr>
          <p:cNvPr id="3" name="Content Placeholder 2"/>
          <p:cNvSpPr>
            <a:spLocks noGrp="1"/>
          </p:cNvSpPr>
          <p:nvPr>
            <p:ph sz="quarter" idx="10"/>
          </p:nvPr>
        </p:nvSpPr>
        <p:spPr>
          <a:xfrm>
            <a:off x="840828" y="1736971"/>
            <a:ext cx="10817770" cy="192813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844015" y="3910089"/>
            <a:ext cx="5409735" cy="2033489"/>
          </a:xfrm>
          <a:prstGeom prst="rect">
            <a:avLst/>
          </a:prstGeom>
        </p:spPr>
        <p:txBody>
          <a:bodyPr vert="horz" wrap="square" lIns="91440" tIns="91440" rIns="91440" bIns="91440" rtlCol="0">
            <a:normAutofit/>
          </a:bodyPr>
          <a:lstStyle/>
          <a:p>
            <a:r>
              <a:rPr lang="en-US" sz="2400" dirty="0" smtClean="0">
                <a:latin typeface="Inconsolata"/>
                <a:cs typeface="Inconsolata"/>
              </a:rPr>
              <a:t>suites</a:t>
            </a:r>
            <a:r>
              <a:rPr lang="en-US" sz="2400" dirty="0">
                <a:latin typeface="Inconsolata"/>
                <a:cs typeface="Inconsolata"/>
              </a:rPr>
              <a:t>:</a:t>
            </a:r>
          </a:p>
          <a:p>
            <a:r>
              <a:rPr lang="en-US" sz="2400" dirty="0">
                <a:latin typeface="Inconsolata"/>
                <a:cs typeface="Inconsolata"/>
              </a:rPr>
              <a:t>  - name: default</a:t>
            </a:r>
          </a:p>
          <a:p>
            <a:r>
              <a:rPr lang="en-US" sz="2400" dirty="0">
                <a:latin typeface="Inconsolata"/>
                <a:cs typeface="Inconsolata"/>
              </a:rPr>
              <a:t>    </a:t>
            </a:r>
            <a:r>
              <a:rPr lang="en-US" sz="2400" dirty="0" err="1">
                <a:latin typeface="Inconsolata"/>
                <a:cs typeface="Inconsolata"/>
              </a:rPr>
              <a:t>run_list</a:t>
            </a:r>
            <a:r>
              <a:rPr lang="en-US" sz="2400" dirty="0">
                <a:latin typeface="Inconsolata"/>
                <a:cs typeface="Inconsolata"/>
              </a:rPr>
              <a:t>:</a:t>
            </a:r>
          </a:p>
          <a:p>
            <a:r>
              <a:rPr lang="en-US" sz="2400" dirty="0">
                <a:latin typeface="Inconsolata"/>
                <a:cs typeface="Inconsolata"/>
              </a:rPr>
              <a:t>      - recipe[setup::default]</a:t>
            </a:r>
          </a:p>
          <a:p>
            <a:r>
              <a:rPr lang="en-US" sz="2400" dirty="0">
                <a:latin typeface="Inconsolata"/>
                <a:cs typeface="Inconsolata"/>
              </a:rPr>
              <a:t>    attributes:</a:t>
            </a:r>
          </a:p>
        </p:txBody>
      </p:sp>
      <p:sp>
        <p:nvSpPr>
          <p:cNvPr id="7" name="TextBox 6"/>
          <p:cNvSpPr txBox="1"/>
          <p:nvPr/>
        </p:nvSpPr>
        <p:spPr bwMode="white">
          <a:xfrm>
            <a:off x="6245385" y="3910089"/>
            <a:ext cx="5409735" cy="2033489"/>
          </a:xfrm>
          <a:prstGeom prst="rect">
            <a:avLst/>
          </a:prstGeom>
        </p:spPr>
        <p:txBody>
          <a:bodyPr vert="horz" wrap="square" lIns="91440" tIns="91440" rIns="91440" bIns="91440" rtlCol="0">
            <a:normAutofit/>
          </a:bodyPr>
          <a:lstStyle/>
          <a:p>
            <a:r>
              <a:rPr lang="en-US" sz="2400" dirty="0">
                <a:latin typeface="Inconsolata"/>
                <a:cs typeface="Inconsolata"/>
              </a:rPr>
              <a:t>platforms:</a:t>
            </a:r>
          </a:p>
          <a:p>
            <a:r>
              <a:rPr lang="en-US" sz="2400" dirty="0">
                <a:latin typeface="Inconsolata"/>
                <a:cs typeface="Inconsolata"/>
              </a:rPr>
              <a:t>  - name: ubuntu-12.04</a:t>
            </a:r>
          </a:p>
          <a:p>
            <a:r>
              <a:rPr lang="en-US" sz="2400" dirty="0">
                <a:latin typeface="Inconsolata"/>
                <a:cs typeface="Inconsolata"/>
              </a:rPr>
              <a:t>  - name: centos-6.4</a:t>
            </a:r>
          </a:p>
        </p:txBody>
      </p:sp>
      <p:sp>
        <p:nvSpPr>
          <p:cNvPr id="8" name="Rectangle 7"/>
          <p:cNvSpPr/>
          <p:nvPr/>
        </p:nvSpPr>
        <p:spPr bwMode="auto">
          <a:xfrm>
            <a:off x="844016" y="4364365"/>
            <a:ext cx="5385620"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6229636" y="4364053"/>
            <a:ext cx="5425812"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1" name="Rectangle 10"/>
          <p:cNvSpPr/>
          <p:nvPr/>
        </p:nvSpPr>
        <p:spPr bwMode="auto">
          <a:xfrm>
            <a:off x="835650" y="2089417"/>
            <a:ext cx="10835873"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185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an $EDITOR?</a:t>
            </a:r>
            <a:endParaRPr lang="en-US" dirty="0"/>
          </a:p>
        </p:txBody>
      </p:sp>
      <p:sp>
        <p:nvSpPr>
          <p:cNvPr id="3" name="Text Placeholder 2"/>
          <p:cNvSpPr>
            <a:spLocks noGrp="1"/>
          </p:cNvSpPr>
          <p:nvPr>
            <p:ph type="body" sz="quarter" idx="10"/>
          </p:nvPr>
        </p:nvSpPr>
        <p:spPr/>
        <p:txBody>
          <a:bodyPr>
            <a:normAutofit/>
          </a:bodyPr>
          <a:lstStyle/>
          <a:p>
            <a:r>
              <a:rPr lang="en-US" dirty="0" smtClean="0"/>
              <a:t>Install </a:t>
            </a:r>
            <a:r>
              <a:rPr lang="en-US" dirty="0"/>
              <a:t>a command-line text editor (</a:t>
            </a:r>
            <a:r>
              <a:rPr lang="en-US" dirty="0" smtClean="0"/>
              <a:t>i.e. emacs, nano, vim)</a:t>
            </a:r>
            <a:r>
              <a:rPr lang="en-US" dirty="0"/>
              <a:t>.</a:t>
            </a:r>
          </a:p>
          <a:p>
            <a:endParaRPr lang="en-US" dirty="0"/>
          </a:p>
          <a:p>
            <a:pPr marL="514350" indent="-514350">
              <a:buFont typeface="Wingdings" charset="2"/>
              <a:buChar char="q"/>
            </a:pPr>
            <a:r>
              <a:rPr lang="en-US" dirty="0"/>
              <a:t>Pick an editor</a:t>
            </a:r>
          </a:p>
          <a:p>
            <a:pPr marL="514350" indent="-514350">
              <a:buFont typeface="Wingdings" charset="2"/>
              <a:buChar char="q"/>
            </a:pPr>
            <a:r>
              <a:rPr lang="en-US" dirty="0"/>
              <a:t>Install </a:t>
            </a:r>
            <a:r>
              <a:rPr lang="en-US" dirty="0" smtClean="0"/>
              <a:t>the editor through </a:t>
            </a:r>
            <a:r>
              <a:rPr lang="en-US" dirty="0">
                <a:latin typeface="Inconsolata"/>
                <a:cs typeface="Inconsolata"/>
              </a:rPr>
              <a:t>chef-apply</a:t>
            </a:r>
          </a:p>
          <a:p>
            <a:endParaRPr lang="en-US" dirty="0"/>
          </a:p>
        </p:txBody>
      </p:sp>
      <p:sp>
        <p:nvSpPr>
          <p:cNvPr id="4" name="Content Placeholder 3"/>
          <p:cNvSpPr>
            <a:spLocks noGrp="1"/>
          </p:cNvSpPr>
          <p:nvPr>
            <p:ph sz="quarter" idx="11"/>
          </p:nvPr>
        </p:nvSpPr>
        <p:spPr>
          <a:xfrm>
            <a:off x="2263171" y="2597173"/>
            <a:ext cx="7773087" cy="1146175"/>
          </a:xfrm>
        </p:spPr>
        <p:txBody>
          <a:bodyPr/>
          <a:lstStyle/>
          <a:p>
            <a:r>
              <a:rPr lang="en-US" dirty="0"/>
              <a:t>Did </a:t>
            </a:r>
            <a:r>
              <a:rPr lang="en-US" dirty="0" smtClean="0"/>
              <a:t>she install </a:t>
            </a:r>
            <a:r>
              <a:rPr lang="en-US" dirty="0"/>
              <a:t>anything another than some Chef tools? Is that all I'll need</a:t>
            </a:r>
            <a:r>
              <a:rPr lang="en-US" dirty="0" smtClean="0"/>
              <a:t>?</a:t>
            </a:r>
            <a:endParaRPr lang="en-US" dirty="0"/>
          </a:p>
        </p:txBody>
      </p:sp>
    </p:spTree>
    <p:extLst>
      <p:ext uri="{BB962C8B-B14F-4D97-AF65-F5344CB8AC3E}">
        <p14:creationId xmlns:p14="http://schemas.microsoft.com/office/powerpoint/2010/main" val="282926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Kitchen Test Matrix</a:t>
            </a:r>
            <a:endParaRPr lang="en-US" dirty="0"/>
          </a:p>
        </p:txBody>
      </p:sp>
      <p:sp>
        <p:nvSpPr>
          <p:cNvPr id="3" name="Content Placeholder 2"/>
          <p:cNvSpPr>
            <a:spLocks noGrp="1"/>
          </p:cNvSpPr>
          <p:nvPr>
            <p:ph sz="quarter" idx="10"/>
          </p:nvPr>
        </p:nvSpPr>
        <p:spPr>
          <a:xfrm>
            <a:off x="840828" y="1736971"/>
            <a:ext cx="10817770" cy="192813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844015" y="3910089"/>
            <a:ext cx="5409735" cy="2033489"/>
          </a:xfrm>
          <a:prstGeom prst="rect">
            <a:avLst/>
          </a:prstGeom>
        </p:spPr>
        <p:txBody>
          <a:bodyPr vert="horz" wrap="square" lIns="91440" tIns="91440" rIns="91440" bIns="91440" rtlCol="0">
            <a:normAutofit/>
          </a:bodyPr>
          <a:lstStyle/>
          <a:p>
            <a:r>
              <a:rPr lang="en-US" sz="2400" dirty="0" smtClean="0">
                <a:latin typeface="Inconsolata"/>
                <a:cs typeface="Inconsolata"/>
              </a:rPr>
              <a:t>suites</a:t>
            </a:r>
            <a:r>
              <a:rPr lang="en-US" sz="2400" dirty="0">
                <a:latin typeface="Inconsolata"/>
                <a:cs typeface="Inconsolata"/>
              </a:rPr>
              <a:t>:</a:t>
            </a:r>
          </a:p>
          <a:p>
            <a:r>
              <a:rPr lang="en-US" sz="2400" dirty="0">
                <a:latin typeface="Inconsolata"/>
                <a:cs typeface="Inconsolata"/>
              </a:rPr>
              <a:t>  - name: default</a:t>
            </a:r>
          </a:p>
          <a:p>
            <a:r>
              <a:rPr lang="en-US" sz="2400" dirty="0">
                <a:latin typeface="Inconsolata"/>
                <a:cs typeface="Inconsolata"/>
              </a:rPr>
              <a:t>    </a:t>
            </a:r>
            <a:r>
              <a:rPr lang="en-US" sz="2400" dirty="0" err="1">
                <a:latin typeface="Inconsolata"/>
                <a:cs typeface="Inconsolata"/>
              </a:rPr>
              <a:t>run_list</a:t>
            </a:r>
            <a:r>
              <a:rPr lang="en-US" sz="2400" dirty="0">
                <a:latin typeface="Inconsolata"/>
                <a:cs typeface="Inconsolata"/>
              </a:rPr>
              <a:t>:</a:t>
            </a:r>
          </a:p>
          <a:p>
            <a:r>
              <a:rPr lang="en-US" sz="2400" dirty="0">
                <a:latin typeface="Inconsolata"/>
                <a:cs typeface="Inconsolata"/>
              </a:rPr>
              <a:t>      - recipe[setup::default]</a:t>
            </a:r>
          </a:p>
          <a:p>
            <a:r>
              <a:rPr lang="en-US" sz="2400" dirty="0">
                <a:latin typeface="Inconsolata"/>
                <a:cs typeface="Inconsolata"/>
              </a:rPr>
              <a:t>    attributes:</a:t>
            </a:r>
          </a:p>
        </p:txBody>
      </p:sp>
      <p:sp>
        <p:nvSpPr>
          <p:cNvPr id="7" name="TextBox 6"/>
          <p:cNvSpPr txBox="1"/>
          <p:nvPr/>
        </p:nvSpPr>
        <p:spPr bwMode="white">
          <a:xfrm>
            <a:off x="6245385" y="3910089"/>
            <a:ext cx="5409735" cy="2033489"/>
          </a:xfrm>
          <a:prstGeom prst="rect">
            <a:avLst/>
          </a:prstGeom>
        </p:spPr>
        <p:txBody>
          <a:bodyPr vert="horz" wrap="square" lIns="91440" tIns="91440" rIns="91440" bIns="91440" rtlCol="0">
            <a:normAutofit/>
          </a:bodyPr>
          <a:lstStyle/>
          <a:p>
            <a:r>
              <a:rPr lang="en-US" sz="2400" dirty="0">
                <a:latin typeface="Inconsolata"/>
                <a:cs typeface="Inconsolata"/>
              </a:rPr>
              <a:t>platforms:</a:t>
            </a:r>
          </a:p>
          <a:p>
            <a:r>
              <a:rPr lang="en-US" sz="2400" dirty="0">
                <a:latin typeface="Inconsolata"/>
                <a:cs typeface="Inconsolata"/>
              </a:rPr>
              <a:t>  - name: ubuntu-12.04</a:t>
            </a:r>
          </a:p>
          <a:p>
            <a:r>
              <a:rPr lang="en-US" sz="2400" dirty="0">
                <a:latin typeface="Inconsolata"/>
                <a:cs typeface="Inconsolata"/>
              </a:rPr>
              <a:t>  - name: centos-6.4</a:t>
            </a:r>
          </a:p>
        </p:txBody>
      </p:sp>
      <p:sp>
        <p:nvSpPr>
          <p:cNvPr id="8" name="Rectangle 7"/>
          <p:cNvSpPr/>
          <p:nvPr/>
        </p:nvSpPr>
        <p:spPr bwMode="auto">
          <a:xfrm>
            <a:off x="844016" y="4364365"/>
            <a:ext cx="5385620"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6229636" y="4757915"/>
            <a:ext cx="5425812"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1" name="Rectangle 10"/>
          <p:cNvSpPr/>
          <p:nvPr/>
        </p:nvSpPr>
        <p:spPr bwMode="auto">
          <a:xfrm>
            <a:off x="835649" y="2462046"/>
            <a:ext cx="10835873"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5142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Setting the driver to </a:t>
            </a:r>
            <a:r>
              <a:rPr lang="en-US" dirty="0" err="1" smtClean="0"/>
              <a:t>Docker</a:t>
            </a:r>
            <a:endParaRPr lang="en-US" dirty="0"/>
          </a:p>
        </p:txBody>
      </p:sp>
      <p:sp>
        <p:nvSpPr>
          <p:cNvPr id="9" name="Content Placeholder 8"/>
          <p:cNvSpPr>
            <a:spLocks noGrp="1"/>
          </p:cNvSpPr>
          <p:nvPr>
            <p:ph sz="quarter" idx="10"/>
          </p:nvPr>
        </p:nvSpPr>
        <p:spPr/>
        <p:txBody>
          <a:bodyPr>
            <a:noAutofit/>
          </a:bodyPr>
          <a:lstStyle/>
          <a:p>
            <a:r>
              <a:rPr lang="en-US" sz="1800" dirty="0"/>
              <a:t>---</a:t>
            </a:r>
          </a:p>
          <a:p>
            <a:r>
              <a:rPr lang="en-US" sz="1800" dirty="0"/>
              <a:t>driver:</a:t>
            </a:r>
          </a:p>
          <a:p>
            <a:r>
              <a:rPr lang="en-US" sz="1800" dirty="0"/>
              <a:t>  name: </a:t>
            </a:r>
            <a:r>
              <a:rPr lang="en-US" sz="1800" dirty="0" err="1" smtClean="0"/>
              <a:t>docker</a:t>
            </a:r>
            <a:endParaRPr lang="en-US" sz="1800" dirty="0"/>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smtClean="0"/>
              <a:t>  - </a:t>
            </a:r>
            <a:r>
              <a:rPr lang="en-US" sz="1800" dirty="0"/>
              <a:t>name: centos-</a:t>
            </a:r>
            <a:r>
              <a:rPr lang="en-US" sz="1800" dirty="0" smtClean="0"/>
              <a:t>6.5</a:t>
            </a:r>
            <a:endParaRPr lang="en-US" sz="1800" dirty="0"/>
          </a:p>
          <a:p>
            <a:endParaRPr lang="en-US" sz="1800" dirty="0"/>
          </a:p>
          <a:p>
            <a:r>
              <a:rPr lang="en-US" sz="1800" dirty="0"/>
              <a:t>suites:</a:t>
            </a:r>
          </a:p>
          <a:p>
            <a:r>
              <a:rPr lang="en-US" sz="1800" dirty="0"/>
              <a:t>  - name: default</a:t>
            </a:r>
          </a:p>
          <a:p>
            <a:r>
              <a:rPr lang="en-US" sz="1800" dirty="0"/>
              <a:t>    </a:t>
            </a:r>
            <a:r>
              <a:rPr lang="en-US" sz="1800" dirty="0" err="1"/>
              <a:t>run_list</a:t>
            </a:r>
            <a:r>
              <a:rPr lang="en-US" sz="1800" dirty="0"/>
              <a:t>:</a:t>
            </a:r>
          </a:p>
          <a:p>
            <a:r>
              <a:rPr lang="en-US" sz="1800" dirty="0"/>
              <a:t>      - recipe[setup::default]</a:t>
            </a:r>
          </a:p>
          <a:p>
            <a:r>
              <a:rPr lang="en-US" sz="1800" dirty="0"/>
              <a:t>    attributes:</a:t>
            </a:r>
          </a:p>
        </p:txBody>
      </p:sp>
      <p:pic>
        <p:nvPicPr>
          <p:cNvPr id="15" name="Content Placeholder 14" descr="small_v.png"/>
          <p:cNvPicPr>
            <a:picLocks noGrp="1" noChangeAspect="1"/>
          </p:cNvPicPr>
          <p:nvPr>
            <p:ph sz="quarter" idx="12"/>
          </p:nvPr>
        </p:nvPicPr>
        <p:blipFill>
          <a:blip r:embed="rId2">
            <a:extLst>
              <a:ext uri="{28A0092B-C50C-407E-A947-70E740481C1C}">
                <a14:useLocalDpi xmlns:a14="http://schemas.microsoft.com/office/drawing/2010/main" val="0"/>
              </a:ext>
            </a:extLst>
          </a:blip>
          <a:srcRect l="3757" r="3757"/>
          <a:stretch>
            <a:fillRect/>
          </a:stretch>
        </p:blipFill>
        <p:spPr/>
      </p:pic>
      <p:sp>
        <p:nvSpPr>
          <p:cNvPr id="13" name="TextBox 12"/>
          <p:cNvSpPr txBox="1"/>
          <p:nvPr/>
        </p:nvSpPr>
        <p:spPr bwMode="white">
          <a:xfrm>
            <a:off x="2667691" y="6335428"/>
            <a:ext cx="6856618" cy="532493"/>
          </a:xfrm>
          <a:prstGeom prst="rect">
            <a:avLst/>
          </a:prstGeom>
        </p:spPr>
        <p:txBody>
          <a:bodyPr vert="horz" wrap="none" lIns="91440" tIns="91440" rIns="91440" bIns="9144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smtClean="0">
              <a:solidFill>
                <a:srgbClr val="3E4346"/>
              </a:solidFill>
              <a:cs typeface="Inconsolata"/>
            </a:endParaRPr>
          </a:p>
        </p:txBody>
      </p:sp>
      <p:sp>
        <p:nvSpPr>
          <p:cNvPr id="14" name="Rectangle 13"/>
          <p:cNvSpPr/>
          <p:nvPr/>
        </p:nvSpPr>
        <p:spPr bwMode="auto">
          <a:xfrm>
            <a:off x="466919" y="1715621"/>
            <a:ext cx="5465302"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2256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Setting the platform to </a:t>
            </a:r>
            <a:r>
              <a:rPr lang="en-US" dirty="0" err="1" smtClean="0"/>
              <a:t>CentOS</a:t>
            </a:r>
            <a:r>
              <a:rPr lang="en-US" dirty="0" smtClean="0"/>
              <a:t> </a:t>
            </a:r>
            <a:r>
              <a:rPr lang="en-US" dirty="0" smtClean="0"/>
              <a:t>6.5</a:t>
            </a:r>
            <a:endParaRPr lang="en-US" dirty="0"/>
          </a:p>
        </p:txBody>
      </p:sp>
      <p:sp>
        <p:nvSpPr>
          <p:cNvPr id="9" name="Content Placeholder 8"/>
          <p:cNvSpPr>
            <a:spLocks noGrp="1"/>
          </p:cNvSpPr>
          <p:nvPr>
            <p:ph sz="quarter" idx="10"/>
          </p:nvPr>
        </p:nvSpPr>
        <p:spPr/>
        <p:txBody>
          <a:bodyPr>
            <a:noAutofit/>
          </a:bodyPr>
          <a:lstStyle/>
          <a:p>
            <a:r>
              <a:rPr lang="en-US" sz="1800" dirty="0"/>
              <a:t>---</a:t>
            </a:r>
          </a:p>
          <a:p>
            <a:r>
              <a:rPr lang="en-US" sz="1800" dirty="0"/>
              <a:t>driver:</a:t>
            </a:r>
          </a:p>
          <a:p>
            <a:r>
              <a:rPr lang="en-US" sz="1800" dirty="0"/>
              <a:t>  name: </a:t>
            </a:r>
            <a:r>
              <a:rPr lang="en-US" sz="1800" dirty="0" err="1" smtClean="0"/>
              <a:t>docker</a:t>
            </a:r>
            <a:endParaRPr lang="en-US" sz="1800" dirty="0"/>
          </a:p>
          <a:p>
            <a:r>
              <a:rPr lang="en-US" sz="1800" dirty="0" err="1" smtClean="0"/>
              <a:t>provisioner</a:t>
            </a:r>
            <a:r>
              <a:rPr lang="en-US" sz="1800" dirty="0" smtClean="0"/>
              <a:t>:</a:t>
            </a:r>
          </a:p>
          <a:p>
            <a:r>
              <a:rPr lang="en-US" sz="1800" dirty="0" smtClean="0"/>
              <a:t>  name: </a:t>
            </a:r>
            <a:r>
              <a:rPr lang="en-US" sz="1800" dirty="0" err="1" smtClean="0"/>
              <a:t>chef_zero</a:t>
            </a:r>
            <a:endParaRPr lang="en-US" sz="1800" dirty="0" smtClean="0"/>
          </a:p>
          <a:p>
            <a:r>
              <a:rPr lang="en-US" sz="1800" dirty="0" smtClean="0"/>
              <a:t>platforms</a:t>
            </a:r>
            <a:r>
              <a:rPr lang="en-US" sz="1800" dirty="0"/>
              <a:t>:</a:t>
            </a:r>
          </a:p>
          <a:p>
            <a:r>
              <a:rPr lang="en-US" sz="1800" dirty="0"/>
              <a:t>  - name: centos-</a:t>
            </a:r>
            <a:r>
              <a:rPr lang="en-US" sz="1800" dirty="0" smtClean="0"/>
              <a:t>6.5</a:t>
            </a:r>
            <a:endParaRPr lang="en-US" sz="1800" dirty="0" smtClean="0"/>
          </a:p>
          <a:p>
            <a:r>
              <a:rPr lang="en-US" sz="1800" dirty="0" err="1"/>
              <a:t>driver_config</a:t>
            </a:r>
            <a:r>
              <a:rPr lang="en-US" sz="1800" dirty="0"/>
              <a:t>:</a:t>
            </a:r>
          </a:p>
          <a:p>
            <a:r>
              <a:rPr lang="en-US" sz="1800" dirty="0"/>
              <a:t>  forward:</a:t>
            </a:r>
          </a:p>
          <a:p>
            <a:r>
              <a:rPr lang="en-US" sz="1800" dirty="0"/>
              <a:t>  - 80:</a:t>
            </a:r>
            <a:r>
              <a:rPr lang="en-US" sz="1800" dirty="0" smtClean="0"/>
              <a:t>80</a:t>
            </a:r>
            <a:endParaRPr lang="en-US" sz="1800" dirty="0"/>
          </a:p>
          <a:p>
            <a:r>
              <a:rPr lang="en-US" sz="1800" dirty="0"/>
              <a:t>suites:</a:t>
            </a:r>
          </a:p>
          <a:p>
            <a:r>
              <a:rPr lang="en-US" sz="1800" dirty="0"/>
              <a:t>  - name: default</a:t>
            </a:r>
          </a:p>
          <a:p>
            <a:r>
              <a:rPr lang="en-US" sz="1800" dirty="0"/>
              <a:t>    </a:t>
            </a:r>
            <a:r>
              <a:rPr lang="en-US" sz="1800" dirty="0" err="1"/>
              <a:t>run_list</a:t>
            </a:r>
            <a:r>
              <a:rPr lang="en-US" sz="1800" dirty="0"/>
              <a:t>:</a:t>
            </a:r>
          </a:p>
          <a:p>
            <a:r>
              <a:rPr lang="en-US" sz="1800" dirty="0"/>
              <a:t>      - recipe[setup::default]</a:t>
            </a:r>
          </a:p>
          <a:p>
            <a:r>
              <a:rPr lang="en-US" sz="1800" dirty="0"/>
              <a:t>    attributes:</a:t>
            </a:r>
          </a:p>
        </p:txBody>
      </p:sp>
      <p:sp>
        <p:nvSpPr>
          <p:cNvPr id="13" name="TextBox 12"/>
          <p:cNvSpPr txBox="1"/>
          <p:nvPr/>
        </p:nvSpPr>
        <p:spPr bwMode="white">
          <a:xfrm>
            <a:off x="2667691" y="6325507"/>
            <a:ext cx="6856618" cy="532493"/>
          </a:xfrm>
          <a:prstGeom prst="rect">
            <a:avLst/>
          </a:prstGeom>
        </p:spPr>
        <p:txBody>
          <a:bodyPr vert="horz" wrap="none" lIns="91440" tIns="91440" rIns="91440" bIns="91440" rtlCol="0">
            <a:normAutofit/>
          </a:bodyPr>
          <a:lstStyle/>
          <a:p>
            <a:pPr algn="ctr"/>
            <a:r>
              <a:rPr lang="en-US" dirty="0">
                <a:cs typeface="Inconsolata"/>
              </a:rPr>
              <a:t>https://</a:t>
            </a:r>
            <a:r>
              <a:rPr lang="en-US" dirty="0" err="1">
                <a:cs typeface="Inconsolata"/>
              </a:rPr>
              <a:t>github.com</a:t>
            </a:r>
            <a:r>
              <a:rPr lang="en-US" dirty="0">
                <a:cs typeface="Inconsolata"/>
              </a:rPr>
              <a:t>/</a:t>
            </a:r>
            <a:r>
              <a:rPr lang="en-US" dirty="0" err="1">
                <a:cs typeface="Inconsolata"/>
              </a:rPr>
              <a:t>portertech</a:t>
            </a:r>
            <a:r>
              <a:rPr lang="en-US" dirty="0">
                <a:cs typeface="Inconsolata"/>
              </a:rPr>
              <a:t>/kitchen-</a:t>
            </a:r>
            <a:r>
              <a:rPr lang="en-US" dirty="0" err="1">
                <a:cs typeface="Inconsolata"/>
              </a:rPr>
              <a:t>docker</a:t>
            </a:r>
            <a:endParaRPr lang="en-US" dirty="0" smtClean="0">
              <a:cs typeface="Inconsolata"/>
            </a:endParaRPr>
          </a:p>
        </p:txBody>
      </p:sp>
      <p:sp>
        <p:nvSpPr>
          <p:cNvPr id="14" name="Rectangle 13"/>
          <p:cNvSpPr/>
          <p:nvPr/>
        </p:nvSpPr>
        <p:spPr bwMode="auto">
          <a:xfrm>
            <a:off x="458852" y="3443730"/>
            <a:ext cx="5465302" cy="108680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3" name="Content Placeholder 2" descr="centos-symbol.png"/>
          <p:cNvPicPr>
            <a:picLocks noGrp="1" noChangeAspect="1"/>
          </p:cNvPicPr>
          <p:nvPr>
            <p:ph sz="quarter" idx="12"/>
          </p:nvPr>
        </p:nvPicPr>
        <p:blipFill>
          <a:blip r:embed="rId2">
            <a:extLst>
              <a:ext uri="{28A0092B-C50C-407E-A947-70E740481C1C}">
                <a14:useLocalDpi xmlns:a14="http://schemas.microsoft.com/office/drawing/2010/main" val="0"/>
              </a:ext>
            </a:extLst>
          </a:blip>
          <a:srcRect t="12068" b="12068"/>
          <a:stretch>
            <a:fillRect/>
          </a:stretch>
        </p:blipFill>
        <p:spPr/>
      </p:pic>
    </p:spTree>
    <p:extLst>
      <p:ext uri="{BB962C8B-B14F-4D97-AF65-F5344CB8AC3E}">
        <p14:creationId xmlns:p14="http://schemas.microsoft.com/office/powerpoint/2010/main" val="424760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a:t>
            </a:r>
            <a:r>
              <a:rPr lang="en-US" dirty="0" err="1" smtClean="0"/>
              <a:t>kitchen.yml</a:t>
            </a:r>
            <a:endParaRPr lang="en-US" dirty="0"/>
          </a:p>
        </p:txBody>
      </p:sp>
      <p:sp>
        <p:nvSpPr>
          <p:cNvPr id="3" name="Subtitle 2"/>
          <p:cNvSpPr>
            <a:spLocks noGrp="1"/>
          </p:cNvSpPr>
          <p:nvPr>
            <p:ph type="subTitle" idx="1"/>
          </p:nvPr>
        </p:nvSpPr>
        <p:spPr/>
        <p:txBody>
          <a:bodyPr/>
          <a:lstStyle/>
          <a:p>
            <a:r>
              <a:rPr lang="en-US" dirty="0" smtClean="0"/>
              <a:t>Update the </a:t>
            </a:r>
            <a:r>
              <a:rPr lang="en-US" dirty="0">
                <a:latin typeface="Inconsolata"/>
                <a:cs typeface="Inconsolata"/>
              </a:rPr>
              <a:t>"setup"</a:t>
            </a:r>
            <a:r>
              <a:rPr lang="en-US" dirty="0"/>
              <a:t> cookbook's </a:t>
            </a:r>
            <a:r>
              <a:rPr lang="en-US" dirty="0">
                <a:latin typeface="Inconsolata"/>
                <a:cs typeface="Inconsolata"/>
              </a:rPr>
              <a:t>.</a:t>
            </a:r>
            <a:r>
              <a:rPr lang="en-US" dirty="0" err="1" smtClean="0">
                <a:latin typeface="Inconsolata"/>
                <a:cs typeface="Inconsolata"/>
              </a:rPr>
              <a:t>kitchen.yml</a:t>
            </a:r>
            <a:r>
              <a:rPr lang="en-US" dirty="0"/>
              <a:t> </a:t>
            </a:r>
            <a:r>
              <a:rPr lang="en-US" dirty="0" smtClean="0"/>
              <a:t>to use the </a:t>
            </a:r>
            <a:r>
              <a:rPr lang="en-US" dirty="0" err="1" smtClean="0">
                <a:latin typeface="Inconsolata"/>
                <a:cs typeface="Inconsolata"/>
              </a:rPr>
              <a:t>docker</a:t>
            </a:r>
            <a:r>
              <a:rPr lang="en-US" dirty="0" smtClean="0"/>
              <a:t> </a:t>
            </a:r>
            <a:r>
              <a:rPr lang="en-US" dirty="0"/>
              <a:t>driver </a:t>
            </a:r>
            <a:r>
              <a:rPr lang="en-US" dirty="0" smtClean="0"/>
              <a:t>and only the </a:t>
            </a:r>
            <a:r>
              <a:rPr lang="en-US" dirty="0" smtClean="0">
                <a:latin typeface="Inconsolata"/>
                <a:cs typeface="Inconsolata"/>
              </a:rPr>
              <a:t>centos-</a:t>
            </a:r>
            <a:r>
              <a:rPr lang="en-US" dirty="0" smtClean="0">
                <a:latin typeface="Inconsolata"/>
                <a:cs typeface="Inconsolata"/>
              </a:rPr>
              <a:t>6.5</a:t>
            </a:r>
            <a:r>
              <a:rPr lang="en-US" dirty="0" smtClean="0"/>
              <a:t> </a:t>
            </a:r>
            <a:r>
              <a:rPr lang="en-US" dirty="0" smtClean="0"/>
              <a:t>platform.</a:t>
            </a:r>
            <a:endParaRPr lang="en-US" dirty="0"/>
          </a:p>
          <a:p>
            <a:endParaRPr lang="en-US" dirty="0"/>
          </a:p>
        </p:txBody>
      </p:sp>
    </p:spTree>
    <p:extLst>
      <p:ext uri="{BB962C8B-B14F-4D97-AF65-F5344CB8AC3E}">
        <p14:creationId xmlns:p14="http://schemas.microsoft.com/office/powerpoint/2010/main" val="36988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Configure the "setup"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a:t>
            </a:r>
            <a:r>
              <a:rPr lang="en-US" dirty="0" err="1" smtClean="0"/>
              <a:t>CentOS</a:t>
            </a:r>
            <a:r>
              <a:rPr lang="en-US" dirty="0" smtClean="0"/>
              <a:t> </a:t>
            </a:r>
            <a:r>
              <a:rPr lang="en-US" dirty="0" smtClean="0"/>
              <a:t>6.5 </a:t>
            </a:r>
            <a:r>
              <a:rPr lang="en-US" dirty="0" smtClean="0"/>
              <a:t>platform</a:t>
            </a:r>
          </a:p>
          <a:p>
            <a:pPr marL="285750" indent="-28575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Tree>
    <p:extLst>
      <p:ext uri="{BB962C8B-B14F-4D97-AF65-F5344CB8AC3E}">
        <p14:creationId xmlns:p14="http://schemas.microsoft.com/office/powerpoint/2010/main" val="102685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1109196090"/>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create </a:t>
            </a:r>
            <a:r>
              <a:rPr lang="en-US" sz="2400" dirty="0">
                <a:latin typeface="Inconsolata"/>
                <a:cs typeface="Inconsolata"/>
              </a:rPr>
              <a:t>[</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a:t>
            </a:r>
            <a:r>
              <a:rPr lang="en-US" sz="2400" dirty="0">
                <a:latin typeface="Inconsolata"/>
                <a:cs typeface="Inconsolata"/>
              </a:rPr>
              <a:t>one or more </a:t>
            </a:r>
            <a:r>
              <a:rPr lang="en-US" sz="2400" dirty="0" smtClean="0">
                <a:latin typeface="Inconsolata"/>
                <a:cs typeface="Inconsolata"/>
              </a:rPr>
              <a:t>instances.</a:t>
            </a:r>
          </a:p>
        </p:txBody>
      </p:sp>
    </p:spTree>
    <p:extLst>
      <p:ext uri="{BB962C8B-B14F-4D97-AF65-F5344CB8AC3E}">
        <p14:creationId xmlns:p14="http://schemas.microsoft.com/office/powerpoint/2010/main" val="123892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4128360672"/>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converge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the instance (if necessary) and then apply</a:t>
            </a:r>
          </a:p>
          <a:p>
            <a:r>
              <a:rPr lang="en-US" sz="2400" dirty="0" smtClean="0">
                <a:latin typeface="Inconsolata"/>
                <a:cs typeface="Inconsolata"/>
              </a:rPr>
              <a:t>the run list to one or more instances.</a:t>
            </a:r>
          </a:p>
        </p:txBody>
      </p:sp>
    </p:spTree>
    <p:extLst>
      <p:ext uri="{BB962C8B-B14F-4D97-AF65-F5344CB8AC3E}">
        <p14:creationId xmlns:p14="http://schemas.microsoft.com/office/powerpoint/2010/main" val="393288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Converge the Recipe</a:t>
            </a:r>
            <a:endParaRPr lang="en-US" dirty="0"/>
          </a:p>
        </p:txBody>
      </p:sp>
      <p:sp>
        <p:nvSpPr>
          <p:cNvPr id="3" name="Subtitle 2"/>
          <p:cNvSpPr>
            <a:spLocks noGrp="1"/>
          </p:cNvSpPr>
          <p:nvPr>
            <p:ph type="subTitle" idx="1"/>
          </p:nvPr>
        </p:nvSpPr>
        <p:spPr>
          <a:xfrm>
            <a:off x="2260314" y="2629588"/>
            <a:ext cx="8230599" cy="2908252"/>
          </a:xfrm>
        </p:spPr>
        <p:txBody>
          <a:bodyPr/>
          <a:lstStyle/>
          <a:p>
            <a:r>
              <a:rPr lang="en-US" dirty="0" smtClean="0"/>
              <a:t>We want to validate that our run-list installs correctly.</a:t>
            </a:r>
          </a:p>
          <a:p>
            <a:endParaRPr lang="en-US" dirty="0"/>
          </a:p>
          <a:p>
            <a:r>
              <a:rPr lang="en-US" dirty="0" smtClean="0"/>
              <a:t>Within the </a:t>
            </a:r>
            <a:r>
              <a:rPr lang="en-US" dirty="0">
                <a:latin typeface="Inconsolata"/>
                <a:cs typeface="Inconsolata"/>
              </a:rPr>
              <a:t>"setup"</a:t>
            </a:r>
            <a:r>
              <a:rPr lang="en-US" dirty="0"/>
              <a:t> </a:t>
            </a:r>
            <a:r>
              <a:rPr lang="en-US" dirty="0" smtClean="0"/>
              <a:t>cookbook use </a:t>
            </a:r>
            <a:r>
              <a:rPr lang="en-US" dirty="0">
                <a:latin typeface="Inconsolata"/>
                <a:cs typeface="Inconsolata"/>
              </a:rPr>
              <a:t>kitchen converge</a:t>
            </a:r>
            <a:r>
              <a:rPr lang="en-US" dirty="0"/>
              <a:t> </a:t>
            </a:r>
            <a:r>
              <a:rPr lang="en-US" dirty="0" smtClean="0"/>
              <a:t>for the default suite on the </a:t>
            </a:r>
            <a:r>
              <a:rPr lang="en-US" dirty="0" err="1" smtClean="0"/>
              <a:t>CentOS</a:t>
            </a:r>
            <a:r>
              <a:rPr lang="en-US" dirty="0" smtClean="0"/>
              <a:t> </a:t>
            </a:r>
            <a:r>
              <a:rPr lang="en-US" dirty="0" smtClean="0"/>
              <a:t>6.5 </a:t>
            </a:r>
            <a:r>
              <a:rPr lang="en-US" dirty="0" smtClean="0"/>
              <a:t>platform.</a:t>
            </a:r>
          </a:p>
        </p:txBody>
      </p:sp>
    </p:spTree>
    <p:extLst>
      <p:ext uri="{BB962C8B-B14F-4D97-AF65-F5344CB8AC3E}">
        <p14:creationId xmlns:p14="http://schemas.microsoft.com/office/powerpoint/2010/main" val="2869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Converge the Recipe</a:t>
            </a:r>
            <a:endParaRPr lang="en-US" dirty="0"/>
          </a:p>
        </p:txBody>
      </p:sp>
      <p:sp>
        <p:nvSpPr>
          <p:cNvPr id="3" name="Subtitle 2"/>
          <p:cNvSpPr>
            <a:spLocks noGrp="1"/>
          </p:cNvSpPr>
          <p:nvPr>
            <p:ph type="subTitle" idx="1"/>
          </p:nvPr>
        </p:nvSpPr>
        <p:spPr>
          <a:xfrm>
            <a:off x="2260314" y="2629588"/>
            <a:ext cx="8230599" cy="2908252"/>
          </a:xfrm>
        </p:spPr>
        <p:txBody>
          <a:bodyPr/>
          <a:lstStyle/>
          <a:p>
            <a:r>
              <a:rPr lang="en-US" dirty="0" smtClean="0"/>
              <a:t>We want to validate that our run-list installs correctly.</a:t>
            </a:r>
          </a:p>
          <a:p>
            <a:endParaRPr lang="en-US" dirty="0"/>
          </a:p>
          <a:p>
            <a:r>
              <a:rPr lang="en-US" dirty="0" smtClean="0"/>
              <a:t>Within the </a:t>
            </a:r>
            <a:r>
              <a:rPr lang="en-US" dirty="0" smtClean="0">
                <a:latin typeface="Inconsolata"/>
                <a:cs typeface="Inconsolata"/>
              </a:rPr>
              <a:t>"apache"</a:t>
            </a:r>
            <a:r>
              <a:rPr lang="en-US" dirty="0" smtClean="0"/>
              <a:t> cookbook use </a:t>
            </a:r>
            <a:r>
              <a:rPr lang="en-US" dirty="0">
                <a:latin typeface="Inconsolata"/>
                <a:cs typeface="Inconsolata"/>
              </a:rPr>
              <a:t>kitchen converge</a:t>
            </a:r>
            <a:r>
              <a:rPr lang="en-US" dirty="0"/>
              <a:t> </a:t>
            </a:r>
            <a:r>
              <a:rPr lang="en-US" dirty="0" smtClean="0"/>
              <a:t>for the default suite on the </a:t>
            </a:r>
            <a:r>
              <a:rPr lang="en-US" dirty="0" err="1" smtClean="0"/>
              <a:t>CentOS</a:t>
            </a:r>
            <a:r>
              <a:rPr lang="en-US" dirty="0" smtClean="0"/>
              <a:t> </a:t>
            </a:r>
            <a:r>
              <a:rPr lang="en-US" dirty="0" smtClean="0"/>
              <a:t>6.5 </a:t>
            </a:r>
            <a:r>
              <a:rPr lang="en-US" dirty="0" smtClean="0"/>
              <a:t>platform.</a:t>
            </a:r>
          </a:p>
        </p:txBody>
      </p:sp>
    </p:spTree>
    <p:extLst>
      <p:ext uri="{BB962C8B-B14F-4D97-AF65-F5344CB8AC3E}">
        <p14:creationId xmlns:p14="http://schemas.microsoft.com/office/powerpoint/2010/main" val="37568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this test when we converge a recipe?</a:t>
            </a:r>
            <a:endParaRPr lang="en-US" dirty="0"/>
          </a:p>
        </p:txBody>
      </p:sp>
    </p:spTree>
    <p:extLst>
      <p:ext uri="{BB962C8B-B14F-4D97-AF65-F5344CB8AC3E}">
        <p14:creationId xmlns:p14="http://schemas.microsoft.com/office/powerpoint/2010/main" val="19032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3856617" y="1736971"/>
            <a:ext cx="4127421" cy="2418685"/>
          </a:xfrm>
          <a:prstGeom prst="rect">
            <a:avLst/>
          </a:prstGeom>
        </p:spPr>
        <p:txBody>
          <a:bodyPr vert="horz" wrap="square" lIns="91440" tIns="91440" rIns="91440" bIns="91440" rtlCol="0">
            <a:normAutofit/>
          </a:bodyPr>
          <a:lstStyle/>
          <a:p>
            <a:endParaRPr lang="en-US" dirty="0" smtClean="0"/>
          </a:p>
        </p:txBody>
      </p:sp>
      <p:sp>
        <p:nvSpPr>
          <p:cNvPr id="4" name="TextBox 3"/>
          <p:cNvSpPr txBox="1"/>
          <p:nvPr/>
        </p:nvSpPr>
        <p:spPr bwMode="white">
          <a:xfrm>
            <a:off x="326325" y="1084757"/>
            <a:ext cx="3589579" cy="502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Emacs</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TextBox 4"/>
          <p:cNvSpPr txBox="1"/>
          <p:nvPr/>
        </p:nvSpPr>
        <p:spPr bwMode="white">
          <a:xfrm>
            <a:off x="4244696" y="1084757"/>
            <a:ext cx="3589579" cy="50216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Nano</a:t>
            </a:r>
            <a:endParaRPr lang="en-US" dirty="0" smtClean="0"/>
          </a:p>
        </p:txBody>
      </p:sp>
      <p:sp>
        <p:nvSpPr>
          <p:cNvPr id="6" name="TextBox 5"/>
          <p:cNvSpPr txBox="1"/>
          <p:nvPr/>
        </p:nvSpPr>
        <p:spPr bwMode="white">
          <a:xfrm>
            <a:off x="8163067" y="1084757"/>
            <a:ext cx="3589579" cy="5021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Vim</a:t>
            </a: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Title 1"/>
          <p:cNvSpPr txBox="1">
            <a:spLocks/>
          </p:cNvSpPr>
          <p:nvPr/>
        </p:nvSpPr>
        <p:spPr>
          <a:xfrm>
            <a:off x="457200" y="228599"/>
            <a:ext cx="11201400" cy="620683"/>
          </a:xfrm>
          <a:prstGeom prst="rect">
            <a:avLst/>
          </a:prstGeom>
        </p:spPr>
        <p:txBody>
          <a:bodyPr/>
          <a:lst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a:lstStyle>
          <a:p>
            <a:r>
              <a:rPr lang="en-US" dirty="0" smtClean="0"/>
              <a:t>Choose an Editor</a:t>
            </a:r>
            <a:endParaRPr lang="en-US" dirty="0"/>
          </a:p>
        </p:txBody>
      </p:sp>
    </p:spTree>
    <p:extLst>
      <p:ext uri="{BB962C8B-B14F-4D97-AF65-F5344CB8AC3E}">
        <p14:creationId xmlns:p14="http://schemas.microsoft.com/office/powerpoint/2010/main" val="162746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it NOT test when converge a recipe?</a:t>
            </a:r>
            <a:endParaRPr lang="en-US" dirty="0"/>
          </a:p>
        </p:txBody>
      </p:sp>
    </p:spTree>
    <p:extLst>
      <p:ext uri="{BB962C8B-B14F-4D97-AF65-F5344CB8AC3E}">
        <p14:creationId xmlns:p14="http://schemas.microsoft.com/office/powerpoint/2010/main" val="286898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Write and execute a test that asserts that the tree package is installed when the "setup"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Tree>
    <p:extLst>
      <p:ext uri="{BB962C8B-B14F-4D97-AF65-F5344CB8AC3E}">
        <p14:creationId xmlns:p14="http://schemas.microsoft.com/office/powerpoint/2010/main" val="397355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2419694982"/>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verify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converge, and verify one </a:t>
            </a:r>
            <a:r>
              <a:rPr lang="en-US" sz="2400" dirty="0">
                <a:latin typeface="Inconsolata"/>
                <a:cs typeface="Inconsolata"/>
              </a:rPr>
              <a:t>or more </a:t>
            </a:r>
            <a:endParaRPr lang="en-US" sz="2400" dirty="0" smtClean="0">
              <a:latin typeface="Inconsolata"/>
              <a:cs typeface="Inconsolata"/>
            </a:endParaRPr>
          </a:p>
          <a:p>
            <a:r>
              <a:rPr lang="en-US" sz="2400" dirty="0" smtClean="0">
                <a:latin typeface="Inconsolata"/>
                <a:cs typeface="Inconsolata"/>
              </a:rPr>
              <a:t>instances.</a:t>
            </a:r>
          </a:p>
          <a:p>
            <a:endParaRPr lang="en-US" sz="2400" dirty="0" smtClean="0">
              <a:latin typeface="Inconsolata"/>
              <a:cs typeface="Inconsolata"/>
            </a:endParaRPr>
          </a:p>
        </p:txBody>
      </p:sp>
    </p:spTree>
    <p:extLst>
      <p:ext uri="{BB962C8B-B14F-4D97-AF65-F5344CB8AC3E}">
        <p14:creationId xmlns:p14="http://schemas.microsoft.com/office/powerpoint/2010/main" val="263341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2267235725"/>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a:latin typeface="Inconsolata"/>
                <a:cs typeface="Inconsolata"/>
              </a:rPr>
              <a:t>$ kitchen destroy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a:latin typeface="Inconsolata"/>
                <a:cs typeface="Inconsolata"/>
              </a:rPr>
              <a:t>Destroys one or more instances.</a:t>
            </a:r>
          </a:p>
          <a:p>
            <a:endParaRPr lang="en-US" sz="2400" dirty="0">
              <a:latin typeface="Inconsolata"/>
              <a:cs typeface="Inconsolata"/>
            </a:endParaRPr>
          </a:p>
        </p:txBody>
      </p:sp>
      <p:sp>
        <p:nvSpPr>
          <p:cNvPr id="4" name="Rectangle 3"/>
          <p:cNvSpPr/>
          <p:nvPr/>
        </p:nvSpPr>
        <p:spPr bwMode="auto">
          <a:xfrm>
            <a:off x="2663672" y="4356331"/>
            <a:ext cx="6864657" cy="466175"/>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Inconsolata"/>
                <a:cs typeface="Inconsolata"/>
              </a:rPr>
              <a:t>kitchen destroy</a:t>
            </a:r>
          </a:p>
        </p:txBody>
      </p:sp>
      <p:cxnSp>
        <p:nvCxnSpPr>
          <p:cNvPr id="9" name="Straight Arrow Connector 8"/>
          <p:cNvCxnSpPr/>
          <p:nvPr/>
        </p:nvCxnSpPr>
        <p:spPr>
          <a:xfrm>
            <a:off x="3665436" y="4187540"/>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6092659" y="4187227"/>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8439825" y="4179190"/>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144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1598416566"/>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test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Destroys (for </a:t>
            </a:r>
            <a:r>
              <a:rPr lang="en-US" sz="2400" dirty="0" err="1" smtClean="0">
                <a:latin typeface="Inconsolata"/>
                <a:cs typeface="Inconsolata"/>
              </a:rPr>
              <a:t>clean-up</a:t>
            </a:r>
            <a:r>
              <a:rPr lang="en-US" sz="2400" dirty="0">
                <a:latin typeface="Inconsolata"/>
                <a:cs typeface="Inconsolata"/>
              </a:rPr>
              <a:t>)</a:t>
            </a:r>
            <a:r>
              <a:rPr lang="en-US" sz="2400" dirty="0" smtClean="0">
                <a:latin typeface="Inconsolata"/>
                <a:cs typeface="Inconsolata"/>
              </a:rPr>
              <a:t>, creates, converges, verifies </a:t>
            </a:r>
          </a:p>
          <a:p>
            <a:r>
              <a:rPr lang="en-US" sz="2400" dirty="0" smtClean="0">
                <a:latin typeface="Inconsolata"/>
                <a:cs typeface="Inconsolata"/>
              </a:rPr>
              <a:t>and then destroys one or more instances.</a:t>
            </a:r>
          </a:p>
          <a:p>
            <a:endParaRPr lang="en-US" sz="2400" dirty="0" smtClean="0">
              <a:latin typeface="Inconsolata"/>
              <a:cs typeface="Inconsolata"/>
            </a:endParaRPr>
          </a:p>
        </p:txBody>
      </p:sp>
    </p:spTree>
    <p:extLst>
      <p:ext uri="{BB962C8B-B14F-4D97-AF65-F5344CB8AC3E}">
        <p14:creationId xmlns:p14="http://schemas.microsoft.com/office/powerpoint/2010/main" val="252255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2400" dirty="0" err="1"/>
              <a:t>Serverspec</a:t>
            </a:r>
            <a:r>
              <a:rPr lang="en-US" sz="2400" dirty="0"/>
              <a:t> tests your servers' actual state by executing command locally, via SSH, via </a:t>
            </a:r>
            <a:r>
              <a:rPr lang="en-US" sz="2400" dirty="0" err="1"/>
              <a:t>WinRM</a:t>
            </a:r>
            <a:r>
              <a:rPr lang="en-US" sz="2400" dirty="0"/>
              <a:t>, via </a:t>
            </a:r>
            <a:r>
              <a:rPr lang="en-US" sz="2400" dirty="0" err="1"/>
              <a:t>Docker</a:t>
            </a:r>
            <a:r>
              <a:rPr lang="en-US" sz="2400" dirty="0"/>
              <a:t> API and so on. So you don't need to install any agent </a:t>
            </a:r>
            <a:r>
              <a:rPr lang="en-US" sz="2400" dirty="0" err="1"/>
              <a:t>softwares</a:t>
            </a:r>
            <a:r>
              <a:rPr lang="en-US" sz="2400" dirty="0"/>
              <a:t> on your servers and can use any configuration management tools, Puppet, Chef, </a:t>
            </a:r>
            <a:r>
              <a:rPr lang="en-US" sz="2400" dirty="0" err="1"/>
              <a:t>CFEngine</a:t>
            </a:r>
            <a:r>
              <a:rPr lang="en-US" sz="2400" dirty="0"/>
              <a:t>, </a:t>
            </a:r>
            <a:r>
              <a:rPr lang="en-US" sz="2400" dirty="0" err="1"/>
              <a:t>Itamae</a:t>
            </a:r>
            <a:r>
              <a:rPr lang="en-US" sz="2400" dirty="0"/>
              <a:t> and so on</a:t>
            </a:r>
            <a:r>
              <a:rPr lang="en-US" sz="2400" dirty="0" smtClean="0"/>
              <a:t>.</a:t>
            </a:r>
            <a:endParaRPr lang="en-US" sz="2400" dirty="0"/>
          </a:p>
        </p:txBody>
      </p:sp>
      <p:sp>
        <p:nvSpPr>
          <p:cNvPr id="4" name="Content Placeholder 3"/>
          <p:cNvSpPr>
            <a:spLocks noGrp="1"/>
          </p:cNvSpPr>
          <p:nvPr>
            <p:ph sz="quarter" idx="4294967295"/>
          </p:nvPr>
        </p:nvSpPr>
        <p:spPr>
          <a:xfrm>
            <a:off x="2751909" y="6372682"/>
            <a:ext cx="6688183" cy="393100"/>
          </a:xfrm>
        </p:spPr>
        <p:txBody>
          <a:bodyPr anchor="ctr">
            <a:noAutofit/>
          </a:bodyPr>
          <a:lstStyle/>
          <a:p>
            <a:pPr algn="ctr"/>
            <a:r>
              <a:rPr lang="en-US" sz="1800" dirty="0">
                <a:cs typeface="Inconsolata"/>
              </a:rPr>
              <a:t>http://</a:t>
            </a:r>
            <a:r>
              <a:rPr lang="en-US" sz="1800" dirty="0" err="1" smtClean="0">
                <a:cs typeface="Inconsolata"/>
              </a:rPr>
              <a:t>serverspec.org</a:t>
            </a:r>
            <a:endParaRPr lang="en-US" sz="1800" dirty="0">
              <a:cs typeface="Inconsolata"/>
            </a:endParaRPr>
          </a:p>
        </p:txBody>
      </p:sp>
    </p:spTree>
    <p:extLst>
      <p:ext uri="{BB962C8B-B14F-4D97-AF65-F5344CB8AC3E}">
        <p14:creationId xmlns:p14="http://schemas.microsoft.com/office/powerpoint/2010/main" val="133041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a:t>
            </a:r>
            <a:r>
              <a:rPr lang="en-US" dirty="0" smtClean="0">
                <a:latin typeface="Inconsolata"/>
                <a:cs typeface="Inconsolata"/>
              </a:rPr>
              <a:t>tree</a:t>
            </a:r>
            <a:r>
              <a:rPr lang="en-US" dirty="0" smtClean="0">
                <a:latin typeface="+mn-lt"/>
                <a:cs typeface="Inconsolata"/>
              </a:rPr>
              <a:t> package installed?</a:t>
            </a:r>
            <a:endParaRPr lang="en-US" dirty="0">
              <a:latin typeface="+mn-lt"/>
              <a:cs typeface="Inconsolata"/>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serverspec.org</a:t>
            </a:r>
            <a:r>
              <a:rPr lang="en-US" dirty="0">
                <a:cs typeface="Inconsolata"/>
              </a:rPr>
              <a:t>/</a:t>
            </a:r>
            <a:r>
              <a:rPr lang="en-US" dirty="0" err="1">
                <a:cs typeface="Inconsolata"/>
              </a:rPr>
              <a:t>resource_types.html#package</a:t>
            </a:r>
            <a:endParaRPr lang="en-US" dirty="0" smtClean="0">
              <a:cs typeface="Inconsolata"/>
            </a:endParaRPr>
          </a:p>
        </p:txBody>
      </p:sp>
    </p:spTree>
    <p:extLst>
      <p:ext uri="{BB962C8B-B14F-4D97-AF65-F5344CB8AC3E}">
        <p14:creationId xmlns:p14="http://schemas.microsoft.com/office/powerpoint/2010/main" val="364844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"setup::default" do</a:t>
            </a:r>
          </a:p>
          <a:p>
            <a:endParaRPr lang="en-US" sz="1800" dirty="0"/>
          </a:p>
          <a:p>
            <a:r>
              <a:rPr lang="en-US" sz="1800" dirty="0" smtClean="0"/>
              <a:t>  describe </a:t>
            </a:r>
            <a:r>
              <a:rPr lang="en-US" sz="1800" dirty="0"/>
              <a:t>package('tree') 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endParaRPr lang="en-US" sz="1800" dirty="0"/>
          </a:p>
          <a:p>
            <a:endParaRPr lang="en-US" sz="1800" dirty="0" smtClean="0"/>
          </a:p>
          <a:p>
            <a:r>
              <a:rPr lang="en-US" sz="1800" dirty="0" smtClean="0"/>
              <a:t>end</a:t>
            </a:r>
            <a:endParaRPr lang="en-US" sz="1800" dirty="0"/>
          </a:p>
          <a:p>
            <a:endParaRPr lang="en-US" sz="1800" dirty="0" smtClean="0"/>
          </a:p>
          <a:p>
            <a:endParaRPr lang="en-US" sz="1800" dirty="0"/>
          </a:p>
          <a:p>
            <a:endParaRPr lang="en-US" sz="1800" dirty="0"/>
          </a:p>
        </p:txBody>
      </p:sp>
      <p:sp>
        <p:nvSpPr>
          <p:cNvPr id="15" name="Text Placeholder 14"/>
          <p:cNvSpPr>
            <a:spLocks noGrp="1"/>
          </p:cNvSpPr>
          <p:nvPr>
            <p:ph type="body" sz="quarter" idx="11"/>
          </p:nvPr>
        </p:nvSpPr>
        <p:spPr/>
        <p:txBody>
          <a:bodyPr>
            <a:noAutofit/>
          </a:bodyPr>
          <a:lstStyle/>
          <a:p>
            <a:r>
              <a:rPr lang="en-US" sz="2700" dirty="0" smtClean="0"/>
              <a:t>setup/test/integration/default/</a:t>
            </a:r>
            <a:r>
              <a:rPr lang="en-US" sz="2700" dirty="0" err="1" smtClean="0"/>
              <a:t>serverspec</a:t>
            </a:r>
            <a:r>
              <a:rPr lang="en-US" sz="2700" dirty="0" smtClean="0"/>
              <a:t>/</a:t>
            </a:r>
            <a:r>
              <a:rPr lang="en-US" sz="2700" dirty="0" err="1" smtClean="0"/>
              <a:t>default_spec.rb</a:t>
            </a:r>
            <a:endParaRPr lang="en-US" sz="27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kitchen.ci</a:t>
            </a:r>
            <a:r>
              <a:rPr lang="en-US" dirty="0">
                <a:cs typeface="Inconsolata"/>
              </a:rPr>
              <a:t>/docs/getting-started/writing-test</a:t>
            </a:r>
          </a:p>
        </p:txBody>
      </p:sp>
      <p:sp>
        <p:nvSpPr>
          <p:cNvPr id="19" name="Rectangle 18"/>
          <p:cNvSpPr/>
          <p:nvPr/>
        </p:nvSpPr>
        <p:spPr bwMode="auto">
          <a:xfrm>
            <a:off x="844717" y="1599795"/>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3182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"setup::default" do</a:t>
            </a:r>
          </a:p>
          <a:p>
            <a:endParaRPr lang="en-US" sz="1800" dirty="0"/>
          </a:p>
          <a:p>
            <a:r>
              <a:rPr lang="en-US" sz="1800" dirty="0" smtClean="0"/>
              <a:t>  describe </a:t>
            </a:r>
            <a:r>
              <a:rPr lang="en-US" sz="1800" dirty="0"/>
              <a:t>package('tree') 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endParaRPr lang="en-US" sz="1800" dirty="0"/>
          </a:p>
          <a:p>
            <a:endParaRPr lang="en-US" sz="1800" dirty="0" smtClean="0"/>
          </a:p>
          <a:p>
            <a:r>
              <a:rPr lang="en-US" sz="1800" dirty="0" smtClean="0"/>
              <a:t>end</a:t>
            </a:r>
            <a:endParaRPr lang="en-US" sz="1800" dirty="0"/>
          </a:p>
          <a:p>
            <a:endParaRPr lang="en-US" sz="1800" dirty="0" smtClean="0"/>
          </a:p>
          <a:p>
            <a:endParaRPr lang="en-US" sz="1800" dirty="0"/>
          </a:p>
          <a:p>
            <a:endParaRPr lang="en-US" sz="1800" dirty="0"/>
          </a:p>
        </p:txBody>
      </p:sp>
      <p:sp>
        <p:nvSpPr>
          <p:cNvPr id="15" name="Text Placeholder 14"/>
          <p:cNvSpPr>
            <a:spLocks noGrp="1"/>
          </p:cNvSpPr>
          <p:nvPr>
            <p:ph type="body" sz="quarter" idx="11"/>
          </p:nvPr>
        </p:nvSpPr>
        <p:spPr/>
        <p:txBody>
          <a:bodyPr anchor="ctr">
            <a:noAutofit/>
          </a:bodyPr>
          <a:lstStyle/>
          <a:p>
            <a:r>
              <a:rPr lang="en-US" sz="2700" dirty="0"/>
              <a:t>setup/test/integration/default/</a:t>
            </a:r>
            <a:r>
              <a:rPr lang="en-US" sz="2700" dirty="0" err="1"/>
              <a:t>serverspec</a:t>
            </a:r>
            <a:r>
              <a:rPr lang="en-US" sz="2700" dirty="0"/>
              <a:t>/</a:t>
            </a:r>
            <a:r>
              <a:rPr lang="en-US" sz="2700" dirty="0" err="1"/>
              <a:t>default_spec.rb</a:t>
            </a:r>
            <a:endParaRPr lang="en-US" sz="2700" dirty="0"/>
          </a:p>
        </p:txBody>
      </p:sp>
      <p:sp>
        <p:nvSpPr>
          <p:cNvPr id="16" name="Content Placeholder 15"/>
          <p:cNvSpPr>
            <a:spLocks noGrp="1"/>
          </p:cNvSpPr>
          <p:nvPr>
            <p:ph sz="quarter" idx="12"/>
          </p:nvPr>
        </p:nvSpPr>
        <p:spPr/>
        <p:txBody>
          <a:bodyPr/>
          <a:lstStyle/>
          <a:p>
            <a:r>
              <a:rPr lang="en-US" dirty="0" smtClean="0"/>
              <a:t>Describing a body of tests for the "setup" cookbook's default recipe.</a:t>
            </a:r>
            <a:endParaRPr lang="en-US" dirty="0"/>
          </a:p>
        </p:txBody>
      </p:sp>
      <p:sp>
        <p:nvSpPr>
          <p:cNvPr id="11" name="TextBox 10"/>
          <p:cNvSpPr txBox="1"/>
          <p:nvPr/>
        </p:nvSpPr>
        <p:spPr bwMode="white">
          <a:xfrm>
            <a:off x="2997259" y="6355908"/>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serverspec.org</a:t>
            </a:r>
            <a:r>
              <a:rPr lang="en-US" dirty="0">
                <a:cs typeface="Inconsolata"/>
              </a:rPr>
              <a:t>/</a:t>
            </a:r>
            <a:r>
              <a:rPr lang="en-US" dirty="0" err="1">
                <a:cs typeface="Inconsolata"/>
              </a:rPr>
              <a:t>resource_types.html#package</a:t>
            </a:r>
            <a:endParaRPr lang="en-US" dirty="0" smtClean="0">
              <a:cs typeface="Inconsolata"/>
            </a:endParaRPr>
          </a:p>
        </p:txBody>
      </p:sp>
      <p:sp>
        <p:nvSpPr>
          <p:cNvPr id="19" name="Rectangle 18"/>
          <p:cNvSpPr/>
          <p:nvPr/>
        </p:nvSpPr>
        <p:spPr bwMode="auto">
          <a:xfrm>
            <a:off x="852755" y="2282983"/>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918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setup/test/integration/default/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4" name="Content Placeholder 3"/>
          <p:cNvSpPr>
            <a:spLocks noGrp="1"/>
          </p:cNvSpPr>
          <p:nvPr>
            <p:ph sz="quarter" idx="4294967295"/>
          </p:nvPr>
        </p:nvSpPr>
        <p:spPr>
          <a:xfrm>
            <a:off x="2739578" y="6335695"/>
            <a:ext cx="6688183" cy="393100"/>
          </a:xfrm>
        </p:spPr>
        <p:txBody>
          <a:bodyPr>
            <a:normAutofit fontScale="77500" lnSpcReduction="20000"/>
          </a:bodyPr>
          <a:lstStyle/>
          <a:p>
            <a:r>
              <a:rPr lang="en-US" dirty="0">
                <a:cs typeface="Inconsolata"/>
              </a:rPr>
              <a:t>http://</a:t>
            </a:r>
            <a:r>
              <a:rPr lang="en-US" dirty="0" err="1">
                <a:cs typeface="Inconsolata"/>
              </a:rPr>
              <a:t>kitchen.ci</a:t>
            </a:r>
            <a:r>
              <a:rPr lang="en-US" dirty="0">
                <a:cs typeface="Inconsolata"/>
              </a:rPr>
              <a:t>/docs/getting-started/writing-test</a:t>
            </a:r>
          </a:p>
        </p:txBody>
      </p:sp>
      <p:sp>
        <p:nvSpPr>
          <p:cNvPr id="5" name="Rectangle 4"/>
          <p:cNvSpPr/>
          <p:nvPr/>
        </p:nvSpPr>
        <p:spPr>
          <a:xfrm>
            <a:off x="2260251" y="3688849"/>
            <a:ext cx="8229651" cy="923330"/>
          </a:xfrm>
          <a:prstGeom prst="rect">
            <a:avLst/>
          </a:prstGeom>
        </p:spPr>
        <p:txBody>
          <a:bodyPr wrap="square">
            <a:spAutoFit/>
          </a:bodyPr>
          <a:lstStyle/>
          <a:p>
            <a:r>
              <a:rPr lang="en-US"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3102760" y="2740787"/>
            <a:ext cx="2065827"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6837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EMACS</a:t>
            </a:r>
            <a:endParaRPr lang="en-US" dirty="0"/>
          </a:p>
        </p:txBody>
      </p:sp>
      <p:sp>
        <p:nvSpPr>
          <p:cNvPr id="3" name="Content Placeholder 2"/>
          <p:cNvSpPr>
            <a:spLocks noGrp="1"/>
          </p:cNvSpPr>
          <p:nvPr>
            <p:ph type="subTitle" idx="1"/>
          </p:nvPr>
        </p:nvSpPr>
        <p:spPr>
          <a:xfrm>
            <a:off x="2260315" y="2629588"/>
            <a:ext cx="2603905" cy="2509816"/>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endParaRPr lang="en-US" dirty="0">
              <a:latin typeface="Inconsolata"/>
              <a:cs typeface="Inconsolata"/>
            </a:endParaRPr>
          </a:p>
        </p:txBody>
      </p:sp>
      <p:sp>
        <p:nvSpPr>
          <p:cNvPr id="6" name="TextBox 5"/>
          <p:cNvSpPr txBox="1"/>
          <p:nvPr/>
        </p:nvSpPr>
        <p:spPr bwMode="white">
          <a:xfrm>
            <a:off x="5103837" y="2623983"/>
            <a:ext cx="6685307" cy="2516147"/>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emacs</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a:t>
            </a:r>
            <a:r>
              <a:rPr lang="en-US" sz="2800" dirty="0" err="1">
                <a:latin typeface="Inconsolata"/>
                <a:cs typeface="Inconsolata"/>
              </a:rPr>
              <a:t>w</a:t>
            </a: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ctrl+c</a:t>
            </a:r>
            <a:endParaRPr lang="en-US" sz="2800" dirty="0" smtClean="0">
              <a:latin typeface="Inconsolata"/>
              <a:cs typeface="Inconsolata"/>
            </a:endParaRPr>
          </a:p>
        </p:txBody>
      </p:sp>
    </p:spTree>
    <p:extLst>
      <p:ext uri="{BB962C8B-B14F-4D97-AF65-F5344CB8AC3E}">
        <p14:creationId xmlns:p14="http://schemas.microsoft.com/office/powerpoint/2010/main" val="9034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setup/test/integration/default/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1015663"/>
          </a:xfrm>
          <a:prstGeom prst="rect">
            <a:avLst/>
          </a:prstGeom>
        </p:spPr>
        <p:txBody>
          <a:bodyPr wrap="square">
            <a:spAutoFit/>
          </a:bodyPr>
          <a:lstStyle/>
          <a:p>
            <a:r>
              <a:rPr lang="en-US" sz="2000" dirty="0"/>
              <a:t>This corresponds exactly to the Suite name we set up in the </a:t>
            </a:r>
            <a:r>
              <a:rPr lang="en-US" sz="2000" dirty="0">
                <a:latin typeface="Inconsolata"/>
                <a:cs typeface="Inconsolata"/>
              </a:rPr>
              <a:t>.</a:t>
            </a:r>
            <a:r>
              <a:rPr lang="en-US" sz="2000" dirty="0" err="1">
                <a:latin typeface="Inconsolata"/>
                <a:cs typeface="Inconsolata"/>
              </a:rPr>
              <a:t>kitchen.yml</a:t>
            </a:r>
            <a:r>
              <a:rPr lang="en-US" sz="2000" dirty="0"/>
              <a:t> file. If we had a suite called "server-only", then you would put tests for the server only suite under</a:t>
            </a:r>
          </a:p>
        </p:txBody>
      </p:sp>
      <p:sp>
        <p:nvSpPr>
          <p:cNvPr id="6" name="Rectangle 5"/>
          <p:cNvSpPr/>
          <p:nvPr/>
        </p:nvSpPr>
        <p:spPr bwMode="auto">
          <a:xfrm>
            <a:off x="4701630" y="2741838"/>
            <a:ext cx="916358"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a:spLocks noGrp="1"/>
          </p:cNvSpPr>
          <p:nvPr>
            <p:ph sz="quarter" idx="4294967295"/>
          </p:nvPr>
        </p:nvSpPr>
        <p:spPr>
          <a:xfrm>
            <a:off x="2739578" y="6335695"/>
            <a:ext cx="6688183" cy="393100"/>
          </a:xfrm>
        </p:spPr>
        <p:txBody>
          <a:bodyPr>
            <a:normAutofit fontScale="77500" lnSpcReduction="20000"/>
          </a:bodyPr>
          <a:lstStyle/>
          <a:p>
            <a:r>
              <a:rPr lang="en-US" dirty="0">
                <a:cs typeface="Inconsolata"/>
              </a:rPr>
              <a:t>http://</a:t>
            </a:r>
            <a:r>
              <a:rPr lang="en-US" dirty="0" err="1">
                <a:cs typeface="Inconsolata"/>
              </a:rPr>
              <a:t>kitchen.ci</a:t>
            </a:r>
            <a:r>
              <a:rPr lang="en-US" dirty="0">
                <a:cs typeface="Inconsolata"/>
              </a:rPr>
              <a:t>/docs/getting-started/writing-test</a:t>
            </a:r>
          </a:p>
        </p:txBody>
      </p:sp>
    </p:spTree>
    <p:extLst>
      <p:ext uri="{BB962C8B-B14F-4D97-AF65-F5344CB8AC3E}">
        <p14:creationId xmlns:p14="http://schemas.microsoft.com/office/powerpoint/2010/main" val="251520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setup/test/integration/default/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707886"/>
          </a:xfrm>
          <a:prstGeom prst="rect">
            <a:avLst/>
          </a:prstGeom>
        </p:spPr>
        <p:txBody>
          <a:bodyPr wrap="square">
            <a:spAutoFit/>
          </a:bodyPr>
          <a:lstStyle/>
          <a:p>
            <a:r>
              <a:rPr lang="en-US" sz="2000" dirty="0"/>
              <a:t>This tells Test Kitchen (and Busser) which Busser runner plugin needs to be installed on the remote instance</a:t>
            </a:r>
            <a:r>
              <a:rPr lang="en-US" sz="2000" dirty="0" smtClean="0"/>
              <a:t>.</a:t>
            </a:r>
            <a:endParaRPr lang="en-US" sz="2000" dirty="0"/>
          </a:p>
        </p:txBody>
      </p:sp>
      <p:sp>
        <p:nvSpPr>
          <p:cNvPr id="6" name="Rectangle 5"/>
          <p:cNvSpPr/>
          <p:nvPr/>
        </p:nvSpPr>
        <p:spPr bwMode="auto">
          <a:xfrm>
            <a:off x="5586333" y="2680728"/>
            <a:ext cx="1310236"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txBox="1">
            <a:spLocks/>
          </p:cNvSpPr>
          <p:nvPr/>
        </p:nvSpPr>
        <p:spPr bwMode="white">
          <a:xfrm>
            <a:off x="2739578" y="6335695"/>
            <a:ext cx="6688183" cy="393100"/>
          </a:xfrm>
          <a:prstGeom prst="rect">
            <a:avLst/>
          </a:prstGeom>
        </p:spPr>
        <p:txBody>
          <a:bodyPr vert="horz" wrap="square" lIns="0" tIns="0" rIns="0" bIns="0" rtlCol="0" anchor="ctr">
            <a:normAutofit/>
          </a:bodyPr>
          <a:lstStyle>
            <a:lvl1pPr marL="0" indent="0" algn="ctr" defTabSz="914363" rtl="0" eaLnBrk="1" latinLnBrk="0" hangingPunct="1">
              <a:lnSpc>
                <a:spcPct val="100000"/>
              </a:lnSpc>
              <a:spcBef>
                <a:spcPts val="600"/>
              </a:spcBef>
              <a:buSzPct val="90000"/>
              <a:buFont typeface="Arial" pitchFamily="34" charset="0"/>
              <a:buNone/>
              <a:defRPr sz="1800" kern="1200" baseline="0">
                <a:solidFill>
                  <a:schemeClr val="tx1"/>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cs typeface="Inconsolata"/>
              </a:rPr>
              <a:t>http://kitchen.ci/docs/getting-started/writing-test</a:t>
            </a:r>
            <a:endParaRPr lang="en-US" dirty="0">
              <a:cs typeface="Inconsolata"/>
            </a:endParaRPr>
          </a:p>
        </p:txBody>
      </p:sp>
    </p:spTree>
    <p:extLst>
      <p:ext uri="{BB962C8B-B14F-4D97-AF65-F5344CB8AC3E}">
        <p14:creationId xmlns:p14="http://schemas.microsoft.com/office/powerpoint/2010/main" val="407611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setup/test/integration/default/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1015663"/>
          </a:xfrm>
          <a:prstGeom prst="rect">
            <a:avLst/>
          </a:prstGeom>
        </p:spPr>
        <p:txBody>
          <a:bodyPr wrap="square">
            <a:spAutoFit/>
          </a:bodyPr>
          <a:lstStyle/>
          <a:p>
            <a:r>
              <a:rPr lang="en-US" sz="2000" dirty="0" smtClean="0"/>
              <a:t>All test files (or specs) are name after the recipe they test and end with the suffix "_</a:t>
            </a:r>
            <a:r>
              <a:rPr lang="en-US" sz="2000" dirty="0" err="1" smtClean="0"/>
              <a:t>spec.rb</a:t>
            </a:r>
            <a:r>
              <a:rPr lang="en-US" sz="2000" dirty="0" smtClean="0"/>
              <a:t>". A spec missing that will not be found when executing </a:t>
            </a:r>
            <a:r>
              <a:rPr lang="en-US" sz="2000" dirty="0" smtClean="0">
                <a:latin typeface="Inconsolata"/>
                <a:cs typeface="Inconsolata"/>
              </a:rPr>
              <a:t>kitchen verify</a:t>
            </a:r>
            <a:r>
              <a:rPr lang="en-US" sz="2000" dirty="0" smtClean="0"/>
              <a:t>.</a:t>
            </a:r>
            <a:endParaRPr lang="en-US" sz="2000" dirty="0"/>
          </a:p>
        </p:txBody>
      </p:sp>
      <p:sp>
        <p:nvSpPr>
          <p:cNvPr id="6" name="Rectangle 5"/>
          <p:cNvSpPr/>
          <p:nvPr/>
        </p:nvSpPr>
        <p:spPr bwMode="auto">
          <a:xfrm>
            <a:off x="6870548" y="2745470"/>
            <a:ext cx="1905073"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a:spLocks noGrp="1"/>
          </p:cNvSpPr>
          <p:nvPr>
            <p:ph sz="quarter" idx="4294967295"/>
          </p:nvPr>
        </p:nvSpPr>
        <p:spPr>
          <a:xfrm>
            <a:off x="2739578" y="6335695"/>
            <a:ext cx="6688183" cy="393100"/>
          </a:xfrm>
        </p:spPr>
        <p:txBody>
          <a:bodyPr>
            <a:normAutofit fontScale="77500" lnSpcReduction="20000"/>
          </a:bodyPr>
          <a:lstStyle/>
          <a:p>
            <a:r>
              <a:rPr lang="en-US" dirty="0">
                <a:cs typeface="Inconsolata"/>
              </a:rPr>
              <a:t>http://</a:t>
            </a:r>
            <a:r>
              <a:rPr lang="en-US" dirty="0" err="1">
                <a:cs typeface="Inconsolata"/>
              </a:rPr>
              <a:t>kitchen.ci</a:t>
            </a:r>
            <a:r>
              <a:rPr lang="en-US" dirty="0">
                <a:cs typeface="Inconsolata"/>
              </a:rPr>
              <a:t>/docs/getting-started/writing-test</a:t>
            </a:r>
          </a:p>
        </p:txBody>
      </p:sp>
    </p:spTree>
    <p:extLst>
      <p:ext uri="{BB962C8B-B14F-4D97-AF65-F5344CB8AC3E}">
        <p14:creationId xmlns:p14="http://schemas.microsoft.com/office/powerpoint/2010/main" val="347745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Subtitle 2"/>
          <p:cNvSpPr>
            <a:spLocks noGrp="1"/>
          </p:cNvSpPr>
          <p:nvPr>
            <p:ph type="subTitle" idx="1"/>
          </p:nvPr>
        </p:nvSpPr>
        <p:spPr/>
        <p:txBody>
          <a:bodyPr>
            <a:normAutofit fontScale="77500" lnSpcReduction="20000"/>
          </a:bodyPr>
          <a:lstStyle/>
          <a:p>
            <a:r>
              <a:rPr lang="en-US" dirty="0" smtClean="0"/>
              <a:t>Open </a:t>
            </a:r>
            <a:r>
              <a:rPr lang="en-US" dirty="0">
                <a:latin typeface="Inconsolata"/>
                <a:cs typeface="Inconsolata"/>
              </a:rPr>
              <a:t>setup/test/integration/default/</a:t>
            </a:r>
            <a:r>
              <a:rPr lang="en-US" dirty="0" err="1">
                <a:latin typeface="Inconsolata"/>
                <a:cs typeface="Inconsolata"/>
              </a:rPr>
              <a:t>serverspec</a:t>
            </a:r>
            <a:r>
              <a:rPr lang="en-US" dirty="0">
                <a:latin typeface="Inconsolata"/>
                <a:cs typeface="Inconsolata"/>
              </a:rPr>
              <a:t>/</a:t>
            </a:r>
            <a:r>
              <a:rPr lang="en-US" dirty="0" err="1">
                <a:latin typeface="Inconsolata"/>
                <a:cs typeface="Inconsolata"/>
              </a:rPr>
              <a:t>default_spec.rb</a:t>
            </a:r>
            <a:endParaRPr lang="en-US" dirty="0">
              <a:latin typeface="Inconsolata"/>
              <a:cs typeface="Inconsolata"/>
            </a:endParaRPr>
          </a:p>
          <a:p>
            <a:endParaRPr lang="en-US" dirty="0" smtClean="0"/>
          </a:p>
          <a:p>
            <a:r>
              <a:rPr lang="en-US" dirty="0" smtClean="0"/>
              <a:t>Write a test with the following expectation: </a:t>
            </a:r>
          </a:p>
          <a:p>
            <a:endParaRPr lang="en-US" dirty="0" smtClean="0"/>
          </a:p>
          <a:p>
            <a:pPr lvl="1" algn="l"/>
            <a:r>
              <a:rPr lang="en-US" dirty="0" smtClean="0">
                <a:solidFill>
                  <a:schemeClr val="tx1"/>
                </a:solidFill>
              </a:rPr>
              <a:t>I expect the package tree should be installed.</a:t>
            </a:r>
          </a:p>
          <a:p>
            <a:endParaRPr lang="en-US" dirty="0"/>
          </a:p>
          <a:p>
            <a:r>
              <a:rPr lang="en-US" dirty="0"/>
              <a:t>Run </a:t>
            </a:r>
            <a:r>
              <a:rPr lang="en-US" dirty="0">
                <a:latin typeface="Inconsolata"/>
                <a:cs typeface="Inconsolata"/>
              </a:rPr>
              <a:t>kitchen </a:t>
            </a:r>
            <a:r>
              <a:rPr lang="en-US" dirty="0" smtClean="0">
                <a:latin typeface="Inconsolata"/>
                <a:cs typeface="Inconsolata"/>
              </a:rPr>
              <a:t>verify </a:t>
            </a:r>
            <a:r>
              <a:rPr lang="en-US" dirty="0" smtClean="0"/>
              <a:t>to </a:t>
            </a:r>
            <a:r>
              <a:rPr lang="en-US" dirty="0"/>
              <a:t>validate the test </a:t>
            </a:r>
            <a:r>
              <a:rPr lang="en-US" dirty="0" smtClean="0"/>
              <a:t>meets the expectations that you defined.</a:t>
            </a:r>
          </a:p>
          <a:p>
            <a:endParaRPr lang="en-US" dirty="0" smtClean="0"/>
          </a:p>
        </p:txBody>
      </p:sp>
    </p:spTree>
    <p:extLst>
      <p:ext uri="{BB962C8B-B14F-4D97-AF65-F5344CB8AC3E}">
        <p14:creationId xmlns:p14="http://schemas.microsoft.com/office/powerpoint/2010/main" val="81691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setup</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"Added first test for the default recipe"</a:t>
            </a:r>
            <a:endParaRPr lang="en-US" dirty="0"/>
          </a:p>
        </p:txBody>
      </p:sp>
    </p:spTree>
    <p:extLst>
      <p:ext uri="{BB962C8B-B14F-4D97-AF65-F5344CB8AC3E}">
        <p14:creationId xmlns:p14="http://schemas.microsoft.com/office/powerpoint/2010/main" val="112059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Tree>
    <p:extLst>
      <p:ext uri="{BB962C8B-B14F-4D97-AF65-F5344CB8AC3E}">
        <p14:creationId xmlns:p14="http://schemas.microsoft.com/office/powerpoint/2010/main" val="14093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Write tests for the remaining resources defined in the "setup" cookbook's default recipe.</a:t>
            </a:r>
            <a:endParaRPr lang="en-US" dirty="0"/>
          </a:p>
        </p:txBody>
      </p:sp>
      <p:sp>
        <p:nvSpPr>
          <p:cNvPr id="4" name="Content Placeholder 3"/>
          <p:cNvSpPr>
            <a:spLocks noGrp="1"/>
          </p:cNvSpPr>
          <p:nvPr>
            <p:ph sz="quarter" idx="11"/>
          </p:nvPr>
        </p:nvSpPr>
        <p:spPr/>
        <p:txBody>
          <a:bodyPr>
            <a:normAutofit/>
          </a:bodyPr>
          <a:lstStyle/>
          <a:p>
            <a:r>
              <a:rPr lang="en-US" dirty="0" smtClean="0"/>
              <a:t>Packages are a great start. But what about the file?</a:t>
            </a:r>
            <a:endParaRPr lang="en-US" dirty="0"/>
          </a:p>
        </p:txBody>
      </p:sp>
    </p:spTree>
    <p:extLst>
      <p:ext uri="{BB962C8B-B14F-4D97-AF65-F5344CB8AC3E}">
        <p14:creationId xmlns:p14="http://schemas.microsoft.com/office/powerpoint/2010/main" val="75202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r>
              <a:rPr lang="en-US" dirty="0"/>
              <a:t>http://</a:t>
            </a:r>
            <a:r>
              <a:rPr lang="en-US" dirty="0" err="1"/>
              <a:t>serverspec.org</a:t>
            </a:r>
            <a:r>
              <a:rPr lang="en-US" dirty="0"/>
              <a:t>/</a:t>
            </a:r>
            <a:r>
              <a:rPr lang="en-US" dirty="0" err="1"/>
              <a:t>resource_types.html#</a:t>
            </a:r>
            <a:r>
              <a:rPr lang="en-US" dirty="0" err="1" smtClean="0"/>
              <a:t>file</a:t>
            </a:r>
            <a:endParaRPr lang="en-US" dirty="0"/>
          </a:p>
        </p:txBody>
      </p:sp>
    </p:spTree>
    <p:extLst>
      <p:ext uri="{BB962C8B-B14F-4D97-AF65-F5344CB8AC3E}">
        <p14:creationId xmlns:p14="http://schemas.microsoft.com/office/powerpoint/2010/main" val="402782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contains data</a:t>
            </a:r>
            <a:endParaRPr lang="en-US" dirty="0"/>
          </a:p>
        </p:txBody>
      </p:sp>
      <p:sp>
        <p:nvSpPr>
          <p:cNvPr id="3" name="Content Placeholder 2"/>
          <p:cNvSpPr>
            <a:spLocks noGrp="1"/>
          </p:cNvSpPr>
          <p:nvPr>
            <p:ph sz="quarter" idx="10"/>
          </p:nvPr>
        </p:nvSpPr>
        <p:spPr/>
        <p:txBody>
          <a:bodyPr/>
          <a:lstStyle/>
          <a:p>
            <a:r>
              <a:rPr lang="en-US" dirty="0"/>
              <a:t>describe file('/</a:t>
            </a:r>
            <a:r>
              <a:rPr lang="en-US" dirty="0" err="1"/>
              <a:t>etc</a:t>
            </a:r>
            <a:r>
              <a:rPr lang="en-US" dirty="0"/>
              <a:t>/</a:t>
            </a:r>
            <a:r>
              <a:rPr lang="en-US" dirty="0" err="1"/>
              <a:t>passwd</a:t>
            </a:r>
            <a:r>
              <a:rPr lang="en-US" dirty="0"/>
              <a:t>') 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passwd</a:t>
            </a:r>
            <a:r>
              <a:rPr lang="en-US" dirty="0"/>
              <a:t>"</a:t>
            </a:r>
            <a:r>
              <a:rPr lang="en-US" dirty="0" smtClean="0"/>
              <a:t> to be a file (as opposed to a directory, socket or </a:t>
            </a:r>
            <a:r>
              <a:rPr lang="en-US" dirty="0" err="1" smtClean="0"/>
              <a:t>symlink</a:t>
            </a:r>
            <a:r>
              <a:rPr lang="en-US" dirty="0" smtClean="0"/>
              <a:t>).</a:t>
            </a:r>
            <a:endParaRPr lang="en-US" dirty="0"/>
          </a:p>
        </p:txBody>
      </p:sp>
      <p:sp>
        <p:nvSpPr>
          <p:cNvPr id="7" name="Content Placeholder 3"/>
          <p:cNvSpPr txBox="1">
            <a:spLocks/>
          </p:cNvSpPr>
          <p:nvPr/>
        </p:nvSpPr>
        <p:spPr bwMode="white">
          <a:xfrm>
            <a:off x="2751909" y="6348023"/>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9760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contains specific content</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httpd</a:t>
            </a:r>
            <a:r>
              <a:rPr lang="en-US" dirty="0"/>
              <a:t>/</a:t>
            </a:r>
            <a:r>
              <a:rPr lang="en-US" dirty="0" err="1"/>
              <a:t>conf</a:t>
            </a:r>
            <a:r>
              <a:rPr lang="en-US" dirty="0"/>
              <a:t>/</a:t>
            </a:r>
            <a:r>
              <a:rPr lang="en-US" dirty="0" err="1" smtClean="0"/>
              <a:t>httpd.conf</a:t>
            </a:r>
            <a:r>
              <a:rPr lang="en-US" dirty="0" smtClean="0"/>
              <a:t>") </a:t>
            </a:r>
            <a:r>
              <a:rPr lang="en-US" dirty="0"/>
              <a:t>do</a:t>
            </a:r>
          </a:p>
          <a:p>
            <a:r>
              <a:rPr lang="en-US" dirty="0"/>
              <a:t>  </a:t>
            </a:r>
            <a:r>
              <a:rPr lang="en-US" dirty="0" smtClean="0"/>
              <a:t>its(:content) { should match /</a:t>
            </a:r>
            <a:r>
              <a:rPr lang="en-US" dirty="0" err="1" smtClean="0"/>
              <a:t>ServerName</a:t>
            </a:r>
            <a:r>
              <a:rPr lang="en-US" dirty="0" smtClean="0"/>
              <a:t> www.example.jp/ }</a:t>
            </a:r>
          </a:p>
          <a:p>
            <a:r>
              <a:rPr lang="en-US" dirty="0" smtClean="0"/>
              <a:t> 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en-US" dirty="0"/>
              <a:t>"</a:t>
            </a:r>
            <a:r>
              <a:rPr lang="en-US" dirty="0" smtClean="0"/>
              <a:t> to have content that matches "</a:t>
            </a:r>
            <a:r>
              <a:rPr lang="en-US" dirty="0" err="1" smtClean="0"/>
              <a:t>ServerName</a:t>
            </a:r>
            <a:r>
              <a:rPr lang="en-US" dirty="0" smtClean="0"/>
              <a:t> </a:t>
            </a:r>
            <a:r>
              <a:rPr lang="en-US" dirty="0" err="1" smtClean="0"/>
              <a:t>www.example.jp</a:t>
            </a:r>
            <a:r>
              <a:rPr lang="en-US" dirty="0"/>
              <a:t>"</a:t>
            </a:r>
          </a:p>
        </p:txBody>
      </p:sp>
      <p:sp>
        <p:nvSpPr>
          <p:cNvPr id="5" name="Content Placeholder 3"/>
          <p:cNvSpPr txBox="1">
            <a:spLocks/>
          </p:cNvSpPr>
          <p:nvPr/>
        </p:nvSpPr>
        <p:spPr bwMode="white">
          <a:xfrm>
            <a:off x="2751909" y="6360352"/>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142190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NANO</a:t>
            </a:r>
            <a:endParaRPr lang="en-US" dirty="0"/>
          </a:p>
        </p:txBody>
      </p:sp>
      <p:sp>
        <p:nvSpPr>
          <p:cNvPr id="3" name="Content Placeholder 2"/>
          <p:cNvSpPr>
            <a:spLocks noGrp="1"/>
          </p:cNvSpPr>
          <p:nvPr>
            <p:ph type="subTitle" idx="1"/>
          </p:nvPr>
        </p:nvSpPr>
        <p:spPr>
          <a:xfrm>
            <a:off x="479235" y="2629588"/>
            <a:ext cx="4384986" cy="3828524"/>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(WHEN EXITING)</a:t>
            </a:r>
          </a:p>
          <a:p>
            <a:pPr algn="r">
              <a:lnSpc>
                <a:spcPct val="120000"/>
              </a:lnSpc>
            </a:pPr>
            <a:r>
              <a:rPr lang="en-US" dirty="0" smtClean="0">
                <a:latin typeface="Inconsolata"/>
                <a:cs typeface="Inconsolata"/>
              </a:rPr>
              <a:t>EXIT</a:t>
            </a:r>
          </a:p>
          <a:p>
            <a:pPr algn="r">
              <a:lnSpc>
                <a:spcPct val="120000"/>
              </a:lnSpc>
            </a:pPr>
            <a:endParaRPr lang="en-US" dirty="0" smtClean="0">
              <a:latin typeface="Inconsolata"/>
              <a:cs typeface="Inconsolata"/>
            </a:endParaRPr>
          </a:p>
        </p:txBody>
      </p:sp>
      <p:sp>
        <p:nvSpPr>
          <p:cNvPr id="6" name="TextBox 5"/>
          <p:cNvSpPr txBox="1"/>
          <p:nvPr/>
        </p:nvSpPr>
        <p:spPr bwMode="white">
          <a:xfrm>
            <a:off x="5103837" y="2623983"/>
            <a:ext cx="6685307" cy="3426753"/>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nano</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y, ENTER</a:t>
            </a:r>
          </a:p>
          <a:p>
            <a:pPr>
              <a:lnSpc>
                <a:spcPct val="120000"/>
              </a:lnSpc>
            </a:pPr>
            <a:r>
              <a:rPr lang="en-US" sz="2800" dirty="0">
                <a:latin typeface="Inconsolata"/>
                <a:cs typeface="Inconsolata"/>
              </a:rPr>
              <a:t> </a:t>
            </a:r>
            <a:r>
              <a:rPr lang="en-US" sz="2800" dirty="0" smtClean="0">
                <a:latin typeface="Inconsolata"/>
                <a:cs typeface="Inconsolata"/>
              </a:rPr>
              <a:t> </a:t>
            </a:r>
            <a:r>
              <a:rPr lang="en-US" sz="2800" dirty="0" err="1" smtClean="0">
                <a:latin typeface="Inconsolata"/>
                <a:cs typeface="Inconsolata"/>
              </a:rPr>
              <a:t>ctrl+x</a:t>
            </a:r>
            <a:endParaRPr lang="en-US" sz="2800" dirty="0" smtClean="0">
              <a:latin typeface="Inconsolata"/>
              <a:cs typeface="Inconsolata"/>
            </a:endParaRPr>
          </a:p>
        </p:txBody>
      </p:sp>
    </p:spTree>
    <p:extLst>
      <p:ext uri="{BB962C8B-B14F-4D97-AF65-F5344CB8AC3E}">
        <p14:creationId xmlns:p14="http://schemas.microsoft.com/office/powerpoint/2010/main" val="5076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is owned by a particular user</a:t>
            </a:r>
            <a:endParaRPr lang="en-US" dirty="0"/>
          </a:p>
        </p:txBody>
      </p:sp>
      <p:sp>
        <p:nvSpPr>
          <p:cNvPr id="3" name="Content Placeholder 2"/>
          <p:cNvSpPr>
            <a:spLocks noGrp="1"/>
          </p:cNvSpPr>
          <p:nvPr>
            <p:ph sz="quarter" idx="10"/>
          </p:nvPr>
        </p:nvSpPr>
        <p:spPr/>
        <p:txBody>
          <a:bodyPr/>
          <a:lstStyle/>
          <a:p>
            <a:r>
              <a:rPr lang="en-US" dirty="0"/>
              <a:t>describe file("/</a:t>
            </a:r>
            <a:r>
              <a:rPr lang="en-US" dirty="0" err="1"/>
              <a:t>etc</a:t>
            </a:r>
            <a:r>
              <a:rPr lang="en-US" dirty="0"/>
              <a:t>/</a:t>
            </a:r>
            <a:r>
              <a:rPr lang="en-US" dirty="0" err="1"/>
              <a:t>sudoers</a:t>
            </a:r>
            <a:r>
              <a:rPr lang="en-US" dirty="0"/>
              <a:t>") do</a:t>
            </a:r>
          </a:p>
          <a:p>
            <a:r>
              <a:rPr lang="en-US" dirty="0"/>
              <a:t>  it { should </a:t>
            </a:r>
            <a:r>
              <a:rPr lang="en-US" dirty="0" err="1"/>
              <a:t>be_owned_by</a:t>
            </a:r>
            <a:r>
              <a:rPr lang="en-US" dirty="0"/>
              <a:t> "root"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sudoers</a:t>
            </a:r>
            <a:r>
              <a:rPr lang="en-US" dirty="0" smtClean="0"/>
              <a:t>" to be owned by the "root" user.</a:t>
            </a:r>
            <a:endParaRPr lang="en-US" dirty="0"/>
          </a:p>
        </p:txBody>
      </p:sp>
      <p:sp>
        <p:nvSpPr>
          <p:cNvPr id="7" name="Content Placeholder 3"/>
          <p:cNvSpPr txBox="1">
            <a:spLocks/>
          </p:cNvSpPr>
          <p:nvPr/>
        </p:nvSpPr>
        <p:spPr bwMode="white">
          <a:xfrm>
            <a:off x="2751909" y="6348024"/>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411013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a:xfrm>
            <a:off x="2260314" y="2629588"/>
            <a:ext cx="8230599" cy="3263212"/>
          </a:xfrm>
        </p:spPr>
        <p:txBody>
          <a:bodyPr/>
          <a:lstStyle/>
          <a:p>
            <a:pPr marL="457200" indent="-457200">
              <a:buFont typeface="Wingdings" charset="2"/>
              <a:buChar char="q"/>
            </a:pPr>
            <a:r>
              <a:rPr lang="en-US" dirty="0" smtClean="0"/>
              <a:t>Add tests that validate that the remaining package resources have been installed</a:t>
            </a:r>
          </a:p>
          <a:p>
            <a:pPr marL="457200" indent="-457200">
              <a:buFont typeface="Wingdings" charset="2"/>
              <a:buChar char="q"/>
            </a:pPr>
            <a:endParaRPr lang="en-US" dirty="0" smtClean="0"/>
          </a:p>
          <a:p>
            <a:pPr marL="457200" indent="-457200">
              <a:buFont typeface="Wingdings" charset="2"/>
              <a:buChar char="q"/>
            </a:pPr>
            <a:r>
              <a:rPr lang="en-US" dirty="0" smtClean="0"/>
              <a:t>Add tests that validate the file resource</a:t>
            </a:r>
          </a:p>
          <a:p>
            <a:pPr marL="457200" indent="-457200">
              <a:buFont typeface="Wingdings" charset="2"/>
              <a:buChar char="q"/>
            </a:pPr>
            <a:endParaRPr lang="en-US" dirty="0" smtClean="0"/>
          </a:p>
          <a:p>
            <a:pPr marL="457200" indent="-457200">
              <a:buFont typeface="Wingdings" charset="2"/>
              <a:buChar char="q"/>
            </a:pPr>
            <a:r>
              <a:rPr lang="en-US" dirty="0" smtClean="0"/>
              <a:t>Run </a:t>
            </a:r>
            <a:r>
              <a:rPr lang="en-US" dirty="0">
                <a:latin typeface="Inconsolata"/>
                <a:cs typeface="Inconsolata"/>
              </a:rPr>
              <a:t>kitchen test</a:t>
            </a:r>
            <a:r>
              <a:rPr lang="en-US" dirty="0"/>
              <a:t> to validate the test meets the expectations that you </a:t>
            </a:r>
            <a:r>
              <a:rPr lang="en-US" dirty="0" smtClean="0"/>
              <a:t>defined</a:t>
            </a:r>
            <a:endParaRPr lang="en-US" dirty="0"/>
          </a:p>
          <a:p>
            <a:pPr marL="457200" indent="-457200">
              <a:buFont typeface="Wingdings" charset="2"/>
              <a:buChar char="q"/>
            </a:pPr>
            <a:endParaRPr lang="en-US" dirty="0"/>
          </a:p>
        </p:txBody>
      </p:sp>
    </p:spTree>
    <p:extLst>
      <p:ext uri="{BB962C8B-B14F-4D97-AF65-F5344CB8AC3E}">
        <p14:creationId xmlns:p14="http://schemas.microsoft.com/office/powerpoint/2010/main" val="299942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setup</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"Added additional tests for default recipe"</a:t>
            </a:r>
            <a:endParaRPr lang="en-US" dirty="0"/>
          </a:p>
        </p:txBody>
      </p:sp>
    </p:spTree>
    <p:extLst>
      <p:ext uri="{BB962C8B-B14F-4D97-AF65-F5344CB8AC3E}">
        <p14:creationId xmlns:p14="http://schemas.microsoft.com/office/powerpoint/2010/main" val="3033363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"setup::default" do</a:t>
            </a:r>
          </a:p>
          <a:p>
            <a:endParaRPr lang="en-US" sz="1800" dirty="0"/>
          </a:p>
          <a:p>
            <a:r>
              <a:rPr lang="en-US" sz="1800" dirty="0" smtClean="0"/>
              <a:t>  describe </a:t>
            </a:r>
            <a:r>
              <a:rPr lang="en-US" sz="1800" dirty="0"/>
              <a:t>package</a:t>
            </a:r>
            <a:r>
              <a:rPr lang="en-US" sz="1800" dirty="0" smtClean="0"/>
              <a:t>("tree</a:t>
            </a:r>
            <a:r>
              <a:rPr lang="en-US" sz="1800" dirty="0"/>
              <a:t>"</a:t>
            </a:r>
            <a:r>
              <a:rPr lang="en-US" sz="1800" dirty="0" smtClean="0"/>
              <a:t>) </a:t>
            </a:r>
            <a:r>
              <a:rPr lang="en-US" sz="1800" dirty="0"/>
              <a:t>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p>
          <a:p>
            <a:endParaRPr lang="en-US" sz="1800" dirty="0"/>
          </a:p>
          <a:p>
            <a:r>
              <a:rPr lang="en-US" sz="1800" dirty="0"/>
              <a:t> </a:t>
            </a:r>
            <a:r>
              <a:rPr lang="en-US" sz="1800" dirty="0" smtClean="0"/>
              <a:t> describe package("</a:t>
            </a:r>
            <a:r>
              <a:rPr lang="en-US" sz="1800" dirty="0" err="1" smtClean="0"/>
              <a:t>git</a:t>
            </a:r>
            <a:r>
              <a:rPr lang="en-US" sz="1800" dirty="0" smtClean="0"/>
              <a:t>") do</a:t>
            </a:r>
          </a:p>
          <a:p>
            <a:r>
              <a:rPr lang="en-US" sz="1800" dirty="0"/>
              <a:t> </a:t>
            </a:r>
            <a:r>
              <a:rPr lang="en-US" sz="1800" dirty="0" smtClean="0"/>
              <a:t>   it { should be installed }</a:t>
            </a:r>
          </a:p>
          <a:p>
            <a:r>
              <a:rPr lang="en-US" sz="1800" dirty="0"/>
              <a:t> </a:t>
            </a:r>
            <a:r>
              <a:rPr lang="en-US" sz="1800" dirty="0" smtClean="0"/>
              <a:t> end</a:t>
            </a:r>
          </a:p>
          <a:p>
            <a:endParaRPr lang="en-US" sz="1800" dirty="0" smtClean="0"/>
          </a:p>
          <a:p>
            <a:r>
              <a:rPr lang="en-US" sz="1800" dirty="0" smtClean="0"/>
              <a:t>end</a:t>
            </a:r>
          </a:p>
          <a:p>
            <a:endParaRPr lang="en-US" sz="1800" dirty="0" smtClean="0"/>
          </a:p>
          <a:p>
            <a:endParaRPr lang="en-US" sz="1800" dirty="0" smtClean="0"/>
          </a:p>
          <a:p>
            <a:endParaRPr lang="en-US" sz="1800" dirty="0"/>
          </a:p>
        </p:txBody>
      </p:sp>
      <p:sp>
        <p:nvSpPr>
          <p:cNvPr id="15" name="Text Placeholder 14"/>
          <p:cNvSpPr>
            <a:spLocks noGrp="1"/>
          </p:cNvSpPr>
          <p:nvPr>
            <p:ph type="body" sz="quarter" idx="11"/>
          </p:nvPr>
        </p:nvSpPr>
        <p:spPr/>
        <p:txBody>
          <a:bodyPr>
            <a:normAutofit fontScale="85000" lnSpcReduction="20000"/>
          </a:bodyPr>
          <a:lstStyle/>
          <a:p>
            <a:r>
              <a:rPr lang="en-US" dirty="0"/>
              <a:t>setup/test/integration/default/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package named "</a:t>
            </a:r>
            <a:r>
              <a:rPr lang="en-US" dirty="0" err="1" smtClean="0"/>
              <a:t>git</a:t>
            </a:r>
            <a:r>
              <a:rPr lang="en-US" dirty="0" smtClean="0"/>
              <a:t>" is installed.</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smtClean="0">
              <a:solidFill>
                <a:srgbClr val="3E4346"/>
              </a:solidFill>
            </a:endParaRPr>
          </a:p>
        </p:txBody>
      </p:sp>
      <p:sp>
        <p:nvSpPr>
          <p:cNvPr id="12" name="Text Placeholder 6"/>
          <p:cNvSpPr>
            <a:spLocks noGrp="1"/>
          </p:cNvSpPr>
          <p:nvPr>
            <p:ph type="body" sz="quarter" idx="14"/>
          </p:nvPr>
        </p:nvSpPr>
        <p:spPr>
          <a:xfrm>
            <a:off x="840367" y="4338321"/>
            <a:ext cx="5283888" cy="1131146"/>
          </a:xfrm>
        </p:spPr>
        <p:txBody>
          <a:bodyPr/>
          <a:lstStyle/>
          <a:p>
            <a:endParaRPr lang="en-US" dirty="0"/>
          </a:p>
        </p:txBody>
      </p:sp>
    </p:spTree>
    <p:extLst>
      <p:ext uri="{BB962C8B-B14F-4D97-AF65-F5344CB8AC3E}">
        <p14:creationId xmlns:p14="http://schemas.microsoft.com/office/powerpoint/2010/main" val="346770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1800" dirty="0" smtClean="0"/>
              <a:t>...</a:t>
            </a:r>
          </a:p>
          <a:p>
            <a:endParaRPr lang="en-US" sz="1800" dirty="0"/>
          </a:p>
          <a:p>
            <a:r>
              <a:rPr lang="en-US" sz="1800" dirty="0"/>
              <a:t> </a:t>
            </a:r>
            <a:r>
              <a:rPr lang="en-US" sz="1800" dirty="0" smtClean="0"/>
              <a:t> describe package("</a:t>
            </a:r>
            <a:r>
              <a:rPr lang="en-US" sz="1800" dirty="0" err="1" smtClean="0"/>
              <a:t>git</a:t>
            </a:r>
            <a:r>
              <a:rPr lang="en-US" sz="1800" dirty="0" smtClean="0"/>
              <a:t>") do</a:t>
            </a:r>
          </a:p>
          <a:p>
            <a:r>
              <a:rPr lang="en-US" sz="1800" dirty="0"/>
              <a:t> </a:t>
            </a:r>
            <a:r>
              <a:rPr lang="en-US" sz="1800" dirty="0" smtClean="0"/>
              <a:t>   it { should be installed }</a:t>
            </a:r>
          </a:p>
          <a:p>
            <a:r>
              <a:rPr lang="en-US" sz="1800" dirty="0"/>
              <a:t> </a:t>
            </a:r>
            <a:r>
              <a:rPr lang="en-US" sz="1800" dirty="0" smtClean="0"/>
              <a:t> end</a:t>
            </a:r>
          </a:p>
          <a:p>
            <a:endParaRPr lang="en-US" sz="1800" dirty="0" smtClean="0"/>
          </a:p>
          <a:p>
            <a:r>
              <a:rPr lang="en-US" sz="1800" dirty="0" smtClean="0"/>
              <a:t>  describe file("/</a:t>
            </a:r>
            <a:r>
              <a:rPr lang="en-US" sz="1800" dirty="0" err="1" smtClean="0"/>
              <a:t>etc</a:t>
            </a:r>
            <a:r>
              <a:rPr lang="en-US" sz="1800" dirty="0" smtClean="0"/>
              <a:t>/</a:t>
            </a:r>
            <a:r>
              <a:rPr lang="en-US" sz="1800" dirty="0" err="1" smtClean="0"/>
              <a:t>motd</a:t>
            </a:r>
            <a:r>
              <a:rPr lang="en-US" sz="1800" dirty="0" smtClean="0"/>
              <a:t>") do</a:t>
            </a:r>
          </a:p>
          <a:p>
            <a:r>
              <a:rPr lang="en-US" sz="1800" dirty="0"/>
              <a:t> </a:t>
            </a:r>
            <a:r>
              <a:rPr lang="en-US" sz="1800" dirty="0" smtClean="0"/>
              <a:t>   it { should </a:t>
            </a:r>
            <a:r>
              <a:rPr lang="en-US" sz="1800" dirty="0" err="1" smtClean="0"/>
              <a:t>be_owned_by</a:t>
            </a:r>
            <a:r>
              <a:rPr lang="en-US" sz="1800" dirty="0" smtClean="0"/>
              <a:t> "root" }</a:t>
            </a:r>
          </a:p>
          <a:p>
            <a:r>
              <a:rPr lang="en-US" sz="1800" dirty="0" smtClean="0"/>
              <a:t>  end</a:t>
            </a:r>
          </a:p>
          <a:p>
            <a:endParaRPr lang="en-US" sz="1800" dirty="0" smtClean="0"/>
          </a:p>
          <a:p>
            <a:r>
              <a:rPr lang="en-US" sz="1800" dirty="0" smtClean="0"/>
              <a:t>end</a:t>
            </a:r>
            <a:endParaRPr lang="en-US" sz="1800" dirty="0"/>
          </a:p>
        </p:txBody>
      </p:sp>
      <p:sp>
        <p:nvSpPr>
          <p:cNvPr id="15" name="Text Placeholder 14"/>
          <p:cNvSpPr>
            <a:spLocks noGrp="1"/>
          </p:cNvSpPr>
          <p:nvPr>
            <p:ph type="body" sz="quarter" idx="11"/>
          </p:nvPr>
        </p:nvSpPr>
        <p:spPr/>
        <p:txBody>
          <a:bodyPr>
            <a:normAutofit fontScale="85000" lnSpcReduction="20000"/>
          </a:bodyPr>
          <a:lstStyle/>
          <a:p>
            <a:r>
              <a:rPr lang="en-US" dirty="0"/>
              <a:t>setup/test/integration/default/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file named "/</a:t>
            </a:r>
            <a:r>
              <a:rPr lang="en-US" dirty="0" err="1" smtClean="0"/>
              <a:t>etc</a:t>
            </a:r>
            <a:r>
              <a:rPr lang="en-US" dirty="0" smtClean="0"/>
              <a:t>/</a:t>
            </a:r>
            <a:r>
              <a:rPr lang="en-US" dirty="0" err="1" smtClean="0"/>
              <a:t>motd</a:t>
            </a:r>
            <a:r>
              <a:rPr lang="en-US" dirty="0" smtClean="0"/>
              <a:t>" should be owned by "root".</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smtClean="0">
              <a:solidFill>
                <a:srgbClr val="3E4346"/>
              </a:solidFill>
            </a:endParaRPr>
          </a:p>
        </p:txBody>
      </p:sp>
      <p:sp>
        <p:nvSpPr>
          <p:cNvPr id="12" name="Text Placeholder 6"/>
          <p:cNvSpPr>
            <a:spLocks noGrp="1"/>
          </p:cNvSpPr>
          <p:nvPr>
            <p:ph type="body" sz="quarter" idx="14"/>
          </p:nvPr>
        </p:nvSpPr>
        <p:spPr>
          <a:xfrm>
            <a:off x="840366" y="3694849"/>
            <a:ext cx="5283888" cy="1131146"/>
          </a:xfrm>
        </p:spPr>
        <p:txBody>
          <a:bodyPr/>
          <a:lstStyle/>
          <a:p>
            <a:endParaRPr lang="en-US" dirty="0"/>
          </a:p>
        </p:txBody>
      </p:sp>
    </p:spTree>
    <p:extLst>
      <p:ext uri="{BB962C8B-B14F-4D97-AF65-F5344CB8AC3E}">
        <p14:creationId xmlns:p14="http://schemas.microsoft.com/office/powerpoint/2010/main" val="390488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I answer for you?</a:t>
            </a:r>
            <a:endParaRPr lang="en-US" dirty="0"/>
          </a:p>
        </p:txBody>
      </p:sp>
    </p:spTree>
    <p:extLst>
      <p:ext uri="{BB962C8B-B14F-4D97-AF65-F5344CB8AC3E}">
        <p14:creationId xmlns:p14="http://schemas.microsoft.com/office/powerpoint/2010/main" val="360325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285750" indent="-285750">
              <a:buFont typeface="Wingdings" charset="2"/>
              <a:buChar char="q"/>
            </a:pPr>
            <a:r>
              <a:rPr lang="en-US" dirty="0" smtClean="0"/>
              <a:t>Create a test file for the "apache" cookbook's default recipe</a:t>
            </a:r>
          </a:p>
          <a:p>
            <a:pPr marL="285750" indent="-285750">
              <a:buFont typeface="Wingdings" charset="2"/>
              <a:buChar char="q"/>
            </a:pPr>
            <a:r>
              <a:rPr lang="en-US" dirty="0" smtClean="0"/>
              <a:t>Add tests that validate a working webserver</a:t>
            </a:r>
          </a:p>
          <a:p>
            <a:pPr marL="285750" indent="-285750">
              <a:buFont typeface="Wingdings" charset="2"/>
              <a:buChar char="q"/>
            </a:pPr>
            <a:r>
              <a:rPr lang="en-US" dirty="0" smtClean="0"/>
              <a:t>Run </a:t>
            </a:r>
            <a:r>
              <a:rPr lang="en-US" dirty="0" smtClean="0">
                <a:latin typeface="Inconsolata"/>
                <a:cs typeface="Inconsolata"/>
              </a:rPr>
              <a:t>kitchen test</a:t>
            </a:r>
            <a:endParaRPr lang="en-US" dirty="0">
              <a:latin typeface="Inconsolata"/>
              <a:cs typeface="Inconsolata"/>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Tree>
    <p:extLst>
      <p:ext uri="{BB962C8B-B14F-4D97-AF65-F5344CB8AC3E}">
        <p14:creationId xmlns:p14="http://schemas.microsoft.com/office/powerpoint/2010/main" val="204017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endParaRPr lang="en-US" dirty="0"/>
          </a:p>
        </p:txBody>
      </p:sp>
    </p:spTree>
    <p:extLst>
      <p:ext uri="{BB962C8B-B14F-4D97-AF65-F5344CB8AC3E}">
        <p14:creationId xmlns:p14="http://schemas.microsoft.com/office/powerpoint/2010/main" val="101833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tests would validate a working system?</a:t>
            </a:r>
            <a:endParaRPr lang="en-US" dirty="0"/>
          </a:p>
        </p:txBody>
      </p:sp>
    </p:spTree>
    <p:extLst>
      <p:ext uri="{BB962C8B-B14F-4D97-AF65-F5344CB8AC3E}">
        <p14:creationId xmlns:p14="http://schemas.microsoft.com/office/powerpoint/2010/main" val="128924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Apache</a:t>
            </a:r>
            <a:endParaRPr lang="en-US" dirty="0"/>
          </a:p>
        </p:txBody>
      </p:sp>
      <p:sp>
        <p:nvSpPr>
          <p:cNvPr id="3" name="Subtitle 2"/>
          <p:cNvSpPr>
            <a:spLocks noGrp="1"/>
          </p:cNvSpPr>
          <p:nvPr>
            <p:ph type="subTitle" idx="1"/>
          </p:nvPr>
        </p:nvSpPr>
        <p:spPr>
          <a:xfrm>
            <a:off x="2260314" y="2629587"/>
            <a:ext cx="8230599" cy="3208563"/>
          </a:xfrm>
        </p:spPr>
        <p:txBody>
          <a:bodyPr/>
          <a:lstStyle/>
          <a:p>
            <a:pPr marL="457200" indent="-457200">
              <a:buFont typeface="Wingdings" charset="2"/>
              <a:buChar char="q"/>
            </a:pPr>
            <a:r>
              <a:rPr lang="en-US" dirty="0"/>
              <a:t>Create a test file for the </a:t>
            </a:r>
            <a:r>
              <a:rPr lang="en-US" dirty="0" smtClean="0"/>
              <a:t>"apache" </a:t>
            </a:r>
            <a:r>
              <a:rPr lang="en-US" dirty="0"/>
              <a:t>cookbook's default recipe</a:t>
            </a:r>
          </a:p>
          <a:p>
            <a:pPr marL="457200" indent="-457200">
              <a:buFont typeface="Wingdings" charset="2"/>
              <a:buChar char="q"/>
            </a:pPr>
            <a:endParaRPr lang="en-US" dirty="0" smtClean="0"/>
          </a:p>
          <a:p>
            <a:pPr marL="457200" indent="-457200">
              <a:buFont typeface="Wingdings" charset="2"/>
              <a:buChar char="q"/>
            </a:pPr>
            <a:r>
              <a:rPr lang="en-US" dirty="0" smtClean="0"/>
              <a:t>Add </a:t>
            </a:r>
            <a:r>
              <a:rPr lang="en-US" dirty="0"/>
              <a:t>tests that validate a working </a:t>
            </a:r>
            <a:r>
              <a:rPr lang="en-US" dirty="0" smtClean="0"/>
              <a:t>web server</a:t>
            </a:r>
            <a:endParaRPr lang="en-US" dirty="0"/>
          </a:p>
          <a:p>
            <a:pPr marL="457200" indent="-457200">
              <a:buFont typeface="Wingdings" charset="2"/>
              <a:buChar char="q"/>
            </a:pPr>
            <a:endParaRPr lang="en-US" dirty="0" smtClean="0"/>
          </a:p>
          <a:p>
            <a:pPr marL="457200" indent="-457200">
              <a:buFont typeface="Wingdings" charset="2"/>
              <a:buChar char="q"/>
            </a:pPr>
            <a:r>
              <a:rPr lang="en-US" dirty="0" smtClean="0"/>
              <a:t>Run </a:t>
            </a:r>
            <a:r>
              <a:rPr lang="en-US" dirty="0">
                <a:latin typeface="Inconsolata"/>
                <a:cs typeface="Inconsolata"/>
              </a:rPr>
              <a:t>kitchen test</a:t>
            </a:r>
          </a:p>
        </p:txBody>
      </p:sp>
    </p:spTree>
    <p:extLst>
      <p:ext uri="{BB962C8B-B14F-4D97-AF65-F5344CB8AC3E}">
        <p14:creationId xmlns:p14="http://schemas.microsoft.com/office/powerpoint/2010/main" val="41678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VIM</a:t>
            </a:r>
            <a:endParaRPr lang="en-US" dirty="0"/>
          </a:p>
        </p:txBody>
      </p:sp>
      <p:sp>
        <p:nvSpPr>
          <p:cNvPr id="3" name="Content Placeholder 2"/>
          <p:cNvSpPr>
            <a:spLocks noGrp="1"/>
          </p:cNvSpPr>
          <p:nvPr>
            <p:ph type="subTitle" idx="1"/>
          </p:nvPr>
        </p:nvSpPr>
        <p:spPr>
          <a:xfrm>
            <a:off x="1353835" y="2629588"/>
            <a:ext cx="3510385" cy="3768616"/>
          </a:xfrm>
        </p:spPr>
        <p:txBody>
          <a:bodyPr/>
          <a:lstStyle/>
          <a:p>
            <a:pPr algn="r">
              <a:lnSpc>
                <a:spcPct val="120000"/>
              </a:lnSpc>
            </a:pPr>
            <a:r>
              <a:rPr lang="en-US" dirty="0" smtClean="0">
                <a:latin typeface="Inconsolata"/>
                <a:cs typeface="Inconsolata"/>
              </a:rPr>
              <a:t>OPEN FILE</a:t>
            </a:r>
          </a:p>
          <a:p>
            <a:pPr algn="r">
              <a:lnSpc>
                <a:spcPct val="120000"/>
              </a:lnSpc>
            </a:pPr>
            <a:r>
              <a:rPr lang="en-US" dirty="0" smtClean="0">
                <a:latin typeface="Inconsolata"/>
                <a:cs typeface="Inconsolata"/>
              </a:rPr>
              <a:t>START EDITING</a:t>
            </a: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p>
          <a:p>
            <a:pPr algn="r">
              <a:lnSpc>
                <a:spcPct val="120000"/>
              </a:lnSpc>
            </a:pPr>
            <a:r>
              <a:rPr lang="en-US" dirty="0" smtClean="0">
                <a:latin typeface="Inconsolata"/>
                <a:cs typeface="Inconsolata"/>
              </a:rPr>
              <a:t>EXIT (don't write)</a:t>
            </a:r>
            <a:endParaRPr lang="en-US" dirty="0">
              <a:latin typeface="Inconsolata"/>
              <a:cs typeface="Inconsolata"/>
            </a:endParaRPr>
          </a:p>
        </p:txBody>
      </p:sp>
      <p:sp>
        <p:nvSpPr>
          <p:cNvPr id="6" name="TextBox 5"/>
          <p:cNvSpPr txBox="1"/>
          <p:nvPr/>
        </p:nvSpPr>
        <p:spPr bwMode="white">
          <a:xfrm>
            <a:off x="5103837" y="2623983"/>
            <a:ext cx="6685307" cy="3774221"/>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vim FILENAME</a:t>
            </a:r>
          </a:p>
          <a:p>
            <a:pPr>
              <a:lnSpc>
                <a:spcPct val="120000"/>
              </a:lnSpc>
            </a:pPr>
            <a:r>
              <a:rPr lang="en-US" sz="2800" dirty="0" err="1">
                <a:latin typeface="Inconsolata"/>
                <a:cs typeface="Inconsolata"/>
              </a:rPr>
              <a:t>i</a:t>
            </a:r>
            <a:endParaRPr lang="en-US" sz="2800" dirty="0" smtClean="0">
              <a:latin typeface="Inconsolata"/>
              <a:cs typeface="Inconsolata"/>
            </a:endParaRPr>
          </a:p>
          <a:p>
            <a:pPr>
              <a:lnSpc>
                <a:spcPct val="120000"/>
              </a:lnSpc>
            </a:pPr>
            <a:r>
              <a:rPr lang="en-US" sz="2800" dirty="0" smtClean="0">
                <a:latin typeface="Inconsolata"/>
                <a:cs typeface="Inconsolata"/>
              </a:rPr>
              <a:t>ESC, :w</a:t>
            </a:r>
          </a:p>
          <a:p>
            <a:pPr>
              <a:lnSpc>
                <a:spcPct val="120000"/>
              </a:lnSpc>
            </a:pPr>
            <a:r>
              <a:rPr lang="en-US" sz="2800" dirty="0" smtClean="0">
                <a:latin typeface="Inconsolata"/>
                <a:cs typeface="Inconsolata"/>
              </a:rPr>
              <a:t>ESC, :q</a:t>
            </a:r>
          </a:p>
          <a:p>
            <a:pPr>
              <a:lnSpc>
                <a:spcPct val="120000"/>
              </a:lnSpc>
            </a:pPr>
            <a:r>
              <a:rPr lang="en-US" sz="2800" dirty="0" smtClean="0">
                <a:latin typeface="Inconsolata"/>
                <a:cs typeface="Inconsolata"/>
              </a:rPr>
              <a:t>ESC, :q!</a:t>
            </a:r>
          </a:p>
        </p:txBody>
      </p:sp>
    </p:spTree>
    <p:extLst>
      <p:ext uri="{BB962C8B-B14F-4D97-AF65-F5344CB8AC3E}">
        <p14:creationId xmlns:p14="http://schemas.microsoft.com/office/powerpoint/2010/main" val="211730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webserver say?</a:t>
            </a:r>
            <a:endParaRPr lang="en-US" dirty="0"/>
          </a:p>
        </p:txBody>
      </p:sp>
      <p:sp>
        <p:nvSpPr>
          <p:cNvPr id="3" name="Content Placeholder 2"/>
          <p:cNvSpPr>
            <a:spLocks noGrp="1"/>
          </p:cNvSpPr>
          <p:nvPr>
            <p:ph sz="quarter" idx="10"/>
          </p:nvPr>
        </p:nvSpPr>
        <p:spPr>
          <a:xfrm>
            <a:off x="840828" y="1585310"/>
            <a:ext cx="5830905" cy="4724050"/>
          </a:xfrm>
        </p:spPr>
        <p:txBody>
          <a:bodyPr>
            <a:no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"apache::default" do</a:t>
            </a:r>
            <a:endParaRPr lang="en-US" sz="1800" dirty="0"/>
          </a:p>
          <a:p>
            <a:r>
              <a:rPr lang="en-US" sz="1800" dirty="0" smtClean="0"/>
              <a:t>  describe port(80) do</a:t>
            </a:r>
          </a:p>
          <a:p>
            <a:r>
              <a:rPr lang="en-US" sz="1800" dirty="0"/>
              <a:t> </a:t>
            </a:r>
            <a:r>
              <a:rPr lang="en-US" sz="1800" dirty="0" smtClean="0"/>
              <a:t>   it { should </a:t>
            </a:r>
            <a:r>
              <a:rPr lang="en-US" sz="1800" dirty="0" err="1" smtClean="0"/>
              <a:t>be_listening</a:t>
            </a:r>
            <a:r>
              <a:rPr lang="en-US" sz="1800" dirty="0" smtClean="0"/>
              <a:t> }</a:t>
            </a:r>
          </a:p>
          <a:p>
            <a:r>
              <a:rPr lang="en-US" sz="1800" dirty="0"/>
              <a:t> </a:t>
            </a:r>
            <a:r>
              <a:rPr lang="en-US" sz="1800" dirty="0" smtClean="0"/>
              <a:t> end</a:t>
            </a:r>
          </a:p>
          <a:p>
            <a:endParaRPr lang="en-US" sz="1800" dirty="0"/>
          </a:p>
          <a:p>
            <a:r>
              <a:rPr lang="en-US" sz="1800" dirty="0" smtClean="0"/>
              <a:t>  describe </a:t>
            </a:r>
            <a:r>
              <a:rPr lang="en-US" sz="1800" dirty="0"/>
              <a:t>command("curl http://</a:t>
            </a:r>
            <a:r>
              <a:rPr lang="en-US" sz="1800" dirty="0" err="1"/>
              <a:t>localhost</a:t>
            </a:r>
            <a:r>
              <a:rPr lang="en-US" sz="1800" dirty="0"/>
              <a:t>") do</a:t>
            </a:r>
          </a:p>
          <a:p>
            <a:r>
              <a:rPr lang="en-US" sz="1800" dirty="0"/>
              <a:t>  </a:t>
            </a:r>
            <a:r>
              <a:rPr lang="en-US" sz="1800" dirty="0" smtClean="0"/>
              <a:t>  its</a:t>
            </a:r>
            <a:r>
              <a:rPr lang="en-US" sz="1800" dirty="0"/>
              <a:t>(:</a:t>
            </a:r>
            <a:r>
              <a:rPr lang="en-US" sz="1800" dirty="0" err="1"/>
              <a:t>stdout</a:t>
            </a:r>
            <a:r>
              <a:rPr lang="en-US" sz="1800" dirty="0"/>
              <a:t>) { should match /Hello, world!/ }</a:t>
            </a:r>
          </a:p>
          <a:p>
            <a:r>
              <a:rPr lang="en-US" sz="1800" dirty="0" smtClean="0"/>
              <a:t>  end</a:t>
            </a:r>
          </a:p>
          <a:p>
            <a:r>
              <a:rPr lang="en-US" sz="1800" dirty="0" smtClean="0"/>
              <a:t>end</a:t>
            </a:r>
          </a:p>
          <a:p>
            <a:endParaRPr lang="en-US" sz="1800" dirty="0" smtClean="0"/>
          </a:p>
          <a:p>
            <a:endParaRPr lang="en-US" sz="1800" dirty="0" smtClean="0"/>
          </a:p>
          <a:p>
            <a:endParaRPr lang="en-US" sz="1800" dirty="0"/>
          </a:p>
        </p:txBody>
      </p:sp>
      <p:sp>
        <p:nvSpPr>
          <p:cNvPr id="15" name="Text Placeholder 14"/>
          <p:cNvSpPr>
            <a:spLocks noGrp="1"/>
          </p:cNvSpPr>
          <p:nvPr>
            <p:ph type="body" sz="quarter" idx="11"/>
          </p:nvPr>
        </p:nvSpPr>
        <p:spPr/>
        <p:txBody>
          <a:bodyPr anchor="ctr">
            <a:normAutofit fontScale="85000" lnSpcReduction="20000"/>
          </a:bodyPr>
          <a:lstStyle/>
          <a:p>
            <a:r>
              <a:rPr lang="en-US" dirty="0" smtClean="0"/>
              <a:t>apache/</a:t>
            </a:r>
            <a:r>
              <a:rPr lang="en-US" dirty="0"/>
              <a:t>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a:xfrm>
            <a:off x="6874932" y="1585310"/>
            <a:ext cx="4783667" cy="4720897"/>
          </a:xfrm>
        </p:spPr>
        <p:txBody>
          <a:bodyPr/>
          <a:lstStyle/>
          <a:p>
            <a:r>
              <a:rPr lang="en-US" dirty="0" smtClean="0"/>
              <a:t>The port 80 should be listening.</a:t>
            </a:r>
          </a:p>
          <a:p>
            <a:endParaRPr lang="en-US" dirty="0"/>
          </a:p>
          <a:p>
            <a:r>
              <a:rPr lang="en-US" dirty="0" smtClean="0"/>
              <a:t>The standard out from the command "curl http://</a:t>
            </a:r>
            <a:r>
              <a:rPr lang="en-US" dirty="0" err="1" smtClean="0"/>
              <a:t>localhost</a:t>
            </a:r>
            <a:r>
              <a:rPr lang="en-US" dirty="0" smtClean="0"/>
              <a:t>" should match "Hello, world!"</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74349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"Added tests for the default recipe"</a:t>
            </a:r>
            <a:endParaRPr lang="en-US" dirty="0"/>
          </a:p>
        </p:txBody>
      </p:sp>
    </p:spTree>
    <p:extLst>
      <p:ext uri="{BB962C8B-B14F-4D97-AF65-F5344CB8AC3E}">
        <p14:creationId xmlns:p14="http://schemas.microsoft.com/office/powerpoint/2010/main" val="238263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2260314" y="2628803"/>
            <a:ext cx="8230599" cy="2518930"/>
          </a:xfrm>
        </p:spPr>
        <p:txBody>
          <a:bodyPr/>
          <a:lstStyle/>
          <a:p>
            <a:r>
              <a:rPr lang="en-US" dirty="0" smtClean="0"/>
              <a:t>What questions can I answer for you?</a:t>
            </a:r>
          </a:p>
          <a:p>
            <a:endParaRPr lang="en-US" dirty="0"/>
          </a:p>
          <a:p>
            <a:pPr marL="457200" indent="-457200">
              <a:buFont typeface="Arial"/>
              <a:buChar char="•"/>
            </a:pPr>
            <a:r>
              <a:rPr lang="en-US" dirty="0" smtClean="0"/>
              <a:t>Test Kitchen</a:t>
            </a:r>
          </a:p>
          <a:p>
            <a:pPr marL="457200" indent="-457200">
              <a:buFont typeface="Arial"/>
              <a:buChar char="•"/>
            </a:pPr>
            <a:r>
              <a:rPr lang="en-US" dirty="0" err="1" smtClean="0"/>
              <a:t>ServerSpec</a:t>
            </a:r>
            <a:endParaRPr lang="en-US" dirty="0" smtClean="0"/>
          </a:p>
          <a:p>
            <a:pPr marL="457200" indent="-457200">
              <a:buFont typeface="Arial"/>
              <a:buChar char="•"/>
            </a:pPr>
            <a:r>
              <a:rPr lang="en-US" dirty="0" smtClean="0"/>
              <a:t>Testing</a:t>
            </a:r>
            <a:endParaRPr lang="en-US" dirty="0"/>
          </a:p>
        </p:txBody>
      </p:sp>
    </p:spTree>
    <p:extLst>
      <p:ext uri="{BB962C8B-B14F-4D97-AF65-F5344CB8AC3E}">
        <p14:creationId xmlns:p14="http://schemas.microsoft.com/office/powerpoint/2010/main" val="173117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Installation</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7261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 the </a:t>
            </a:r>
            <a:r>
              <a:rPr lang="en-US" dirty="0" err="1" smtClean="0"/>
              <a:t>ChefDK</a:t>
            </a:r>
            <a:endParaRPr lang="en-US" dirty="0"/>
          </a:p>
        </p:txBody>
      </p:sp>
      <p:sp>
        <p:nvSpPr>
          <p:cNvPr id="3" name="Text Placeholder 2"/>
          <p:cNvSpPr>
            <a:spLocks noGrp="1"/>
          </p:cNvSpPr>
          <p:nvPr>
            <p:ph type="body" sz="quarter" idx="10"/>
          </p:nvPr>
        </p:nvSpPr>
        <p:spPr>
          <a:xfrm>
            <a:off x="2259204" y="4492072"/>
            <a:ext cx="8488899" cy="1922001"/>
          </a:xfrm>
        </p:spPr>
        <p:txBody>
          <a:bodyPr/>
          <a:lstStyle/>
          <a:p>
            <a:pPr marL="285750" indent="-285750">
              <a:buFont typeface="Wingdings" charset="2"/>
              <a:buChar char="q"/>
            </a:pPr>
            <a:r>
              <a:rPr lang="en-US" dirty="0" smtClean="0"/>
              <a:t>Install the </a:t>
            </a:r>
            <a:r>
              <a:rPr lang="en-US" dirty="0" err="1" smtClean="0"/>
              <a:t>ChefDK</a:t>
            </a:r>
            <a:endParaRPr lang="en-US" dirty="0" smtClean="0"/>
          </a:p>
          <a:p>
            <a:pPr marL="285750" indent="-285750">
              <a:buFont typeface="Wingdings" charset="2"/>
              <a:buChar char="q"/>
            </a:pPr>
            <a:r>
              <a:rPr lang="en-US" dirty="0" smtClean="0"/>
              <a:t>Open a PowerShell Prompt</a:t>
            </a:r>
          </a:p>
          <a:p>
            <a:pPr marL="285750" indent="-285750">
              <a:buFont typeface="Wingdings" charset="2"/>
              <a:buChar char="q"/>
            </a:pPr>
            <a:r>
              <a:rPr lang="en-US" dirty="0" smtClean="0"/>
              <a:t>Execute a series of commands to ensure everything is installed</a:t>
            </a:r>
          </a:p>
          <a:p>
            <a:pPr marL="285750" indent="-285750">
              <a:buFont typeface="Wingdings" charset="2"/>
              <a:buChar char="q"/>
            </a:pPr>
            <a:r>
              <a:rPr lang="en-US" dirty="0"/>
              <a:t>Install </a:t>
            </a:r>
            <a:r>
              <a:rPr lang="en-US" dirty="0" err="1"/>
              <a:t>git</a:t>
            </a:r>
            <a:r>
              <a:rPr lang="en-US" dirty="0"/>
              <a:t> (optional)</a:t>
            </a:r>
          </a:p>
          <a:p>
            <a:pPr marL="285750" indent="-28575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Now it's time to install the tools on your system</a:t>
            </a:r>
            <a:endParaRPr lang="en-US" dirty="0"/>
          </a:p>
        </p:txBody>
      </p:sp>
    </p:spTree>
    <p:extLst>
      <p:ext uri="{BB962C8B-B14F-4D97-AF65-F5344CB8AC3E}">
        <p14:creationId xmlns:p14="http://schemas.microsoft.com/office/powerpoint/2010/main" val="6732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2260314" y="2629587"/>
            <a:ext cx="8230599" cy="2826679"/>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13"/>
          </p:nvPr>
        </p:nvSpPr>
        <p:spPr/>
        <p:txBody>
          <a:bodyPr/>
          <a:lstStyle/>
          <a:p>
            <a:r>
              <a:rPr lang="en-US" dirty="0"/>
              <a:t>https://</a:t>
            </a:r>
            <a:r>
              <a:rPr lang="en-US" dirty="0" err="1"/>
              <a:t>downloads.chef.io</a:t>
            </a:r>
            <a:r>
              <a:rPr lang="en-US" dirty="0"/>
              <a:t>/chef-</a:t>
            </a:r>
            <a:r>
              <a:rPr lang="en-US" dirty="0" err="1"/>
              <a:t>dk</a:t>
            </a:r>
            <a:r>
              <a:rPr lang="en-US" dirty="0"/>
              <a:t>/</a:t>
            </a:r>
          </a:p>
        </p:txBody>
      </p:sp>
    </p:spTree>
    <p:extLst>
      <p:ext uri="{BB962C8B-B14F-4D97-AF65-F5344CB8AC3E}">
        <p14:creationId xmlns:p14="http://schemas.microsoft.com/office/powerpoint/2010/main" val="422025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1_install_chefdk-introduc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235069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2_install_chefdk-licen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353615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_install_chefdk-installation_typ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144229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4_install_chefdk-ready_to_inst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366225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4" y="1322463"/>
            <a:ext cx="8229600" cy="639534"/>
          </a:xfrm>
        </p:spPr>
        <p:txBody>
          <a:bodyPr>
            <a:normAutofit fontScale="90000"/>
          </a:bodyPr>
          <a:lstStyle/>
          <a:p>
            <a:r>
              <a:rPr lang="en-US" dirty="0" smtClean="0"/>
              <a:t>Ricardo Lupo</a:t>
            </a:r>
            <a:endParaRPr lang="en-US" dirty="0"/>
          </a:p>
        </p:txBody>
      </p:sp>
      <p:sp>
        <p:nvSpPr>
          <p:cNvPr id="3" name="Text Placeholder 2"/>
          <p:cNvSpPr>
            <a:spLocks noGrp="1"/>
          </p:cNvSpPr>
          <p:nvPr>
            <p:ph type="body" sz="quarter" idx="10"/>
          </p:nvPr>
        </p:nvSpPr>
        <p:spPr/>
        <p:txBody>
          <a:bodyPr/>
          <a:lstStyle/>
          <a:p>
            <a:endParaRPr lang="en-US" dirty="0" smtClean="0"/>
          </a:p>
          <a:p>
            <a:endParaRPr lang="en-US" dirty="0"/>
          </a:p>
        </p:txBody>
      </p:sp>
      <p:sp>
        <p:nvSpPr>
          <p:cNvPr id="4" name="Content Placeholder 3"/>
          <p:cNvSpPr>
            <a:spLocks noGrp="1"/>
          </p:cNvSpPr>
          <p:nvPr>
            <p:ph sz="quarter" idx="11"/>
          </p:nvPr>
        </p:nvSpPr>
        <p:spPr>
          <a:xfrm>
            <a:off x="2263171" y="1725105"/>
            <a:ext cx="8489280" cy="1146175"/>
          </a:xfrm>
        </p:spPr>
        <p:txBody>
          <a:bodyPr/>
          <a:lstStyle/>
          <a:p>
            <a:r>
              <a:rPr lang="en-US" dirty="0" smtClean="0"/>
              <a:t>Solution Architect - Chef</a:t>
            </a:r>
            <a:endParaRPr lang="en-US" dirty="0" smtClean="0"/>
          </a:p>
        </p:txBody>
      </p:sp>
      <p:sp>
        <p:nvSpPr>
          <p:cNvPr id="5" name="Title 1"/>
          <p:cNvSpPr txBox="1">
            <a:spLocks/>
          </p:cNvSpPr>
          <p:nvPr/>
        </p:nvSpPr>
        <p:spPr bwMode="white">
          <a:xfrm>
            <a:off x="2242131" y="2934617"/>
            <a:ext cx="8229600" cy="639534"/>
          </a:xfrm>
          <a:prstGeom prst="rect">
            <a:avLst/>
          </a:prstGeom>
        </p:spPr>
        <p:txBody>
          <a:bodyPr vert="horz" wrap="square" lIns="91440" tIns="91440" rIns="91440" bIns="91440" rtlCol="0" anchor="ctr" anchorCtr="0">
            <a:normAutofit fontScale="82500" lnSpcReduction="20000"/>
          </a:bodyPr>
          <a:lstStyle>
            <a:lvl1pPr algn="l" defTabSz="914363" rtl="0" eaLnBrk="1" latinLnBrk="0" hangingPunct="1">
              <a:lnSpc>
                <a:spcPct val="90000"/>
              </a:lnSpc>
              <a:spcBef>
                <a:spcPct val="0"/>
              </a:spcBef>
              <a:buNone/>
              <a:defRPr lang="en-US" sz="4800" b="1" kern="1200" cap="none" spc="0" baseline="0">
                <a:ln w="3175">
                  <a:noFill/>
                </a:ln>
                <a:solidFill>
                  <a:schemeClr val="accent1"/>
                </a:solidFill>
                <a:effectLst/>
                <a:latin typeface="+mj-lt"/>
                <a:ea typeface="+mn-ea"/>
                <a:cs typeface="Arial" charset="0"/>
              </a:defRPr>
            </a:lvl1pPr>
          </a:lstStyle>
          <a:p>
            <a:r>
              <a:rPr lang="en-US" dirty="0" smtClean="0"/>
              <a:t>Bryan Johnson</a:t>
            </a:r>
            <a:endParaRPr lang="en-US" dirty="0"/>
          </a:p>
        </p:txBody>
      </p:sp>
      <p:sp>
        <p:nvSpPr>
          <p:cNvPr id="6" name="Content Placeholder 3"/>
          <p:cNvSpPr txBox="1">
            <a:spLocks/>
          </p:cNvSpPr>
          <p:nvPr/>
        </p:nvSpPr>
        <p:spPr bwMode="white">
          <a:xfrm>
            <a:off x="2244987" y="3337258"/>
            <a:ext cx="8489280" cy="1146175"/>
          </a:xfrm>
          <a:prstGeom prst="rect">
            <a:avLst/>
          </a:prstGeom>
        </p:spPr>
        <p:txBody>
          <a:bodyPr vert="horz" wrap="square" lIns="0" tIns="0" rIns="0" bIns="0" rtlCol="0" anchor="ctr">
            <a:normAutofit/>
          </a:bodyPr>
          <a:lstStyle>
            <a:lvl1pPr marL="91440" indent="0" algn="l" defTabSz="914363" rtl="0" eaLnBrk="1" latinLnBrk="0" hangingPunct="1">
              <a:lnSpc>
                <a:spcPct val="100000"/>
              </a:lnSpc>
              <a:spcBef>
                <a:spcPts val="600"/>
              </a:spcBef>
              <a:buSzPct val="90000"/>
              <a:buFont typeface="Arial" pitchFamily="34" charset="0"/>
              <a:buNone/>
              <a:defRPr sz="2800" i="1" kern="1200" baseline="0">
                <a:solidFill>
                  <a:schemeClr val="bg1">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Solution Engineer- Chef</a:t>
            </a:r>
            <a:endParaRPr lang="en-US" dirty="0" smtClean="0"/>
          </a:p>
        </p:txBody>
      </p:sp>
      <p:sp>
        <p:nvSpPr>
          <p:cNvPr id="7" name="Title 1"/>
          <p:cNvSpPr txBox="1">
            <a:spLocks/>
          </p:cNvSpPr>
          <p:nvPr/>
        </p:nvSpPr>
        <p:spPr bwMode="white">
          <a:xfrm>
            <a:off x="2242901" y="4641560"/>
            <a:ext cx="8229600" cy="639534"/>
          </a:xfrm>
          <a:prstGeom prst="rect">
            <a:avLst/>
          </a:prstGeom>
        </p:spPr>
        <p:txBody>
          <a:bodyPr vert="horz" wrap="square" lIns="91440" tIns="91440" rIns="91440" bIns="91440" rtlCol="0" anchor="ctr" anchorCtr="0">
            <a:normAutofit fontScale="82500" lnSpcReduction="20000"/>
          </a:bodyPr>
          <a:lstStyle>
            <a:lvl1pPr algn="l" defTabSz="914363" rtl="0" eaLnBrk="1" latinLnBrk="0" hangingPunct="1">
              <a:lnSpc>
                <a:spcPct val="90000"/>
              </a:lnSpc>
              <a:spcBef>
                <a:spcPct val="0"/>
              </a:spcBef>
              <a:buNone/>
              <a:defRPr lang="en-US" sz="4800" b="1" kern="1200" cap="none" spc="0" baseline="0">
                <a:ln w="3175">
                  <a:noFill/>
                </a:ln>
                <a:solidFill>
                  <a:schemeClr val="accent1"/>
                </a:solidFill>
                <a:effectLst/>
                <a:latin typeface="+mj-lt"/>
                <a:ea typeface="+mn-ea"/>
                <a:cs typeface="Arial" charset="0"/>
              </a:defRPr>
            </a:lvl1pPr>
          </a:lstStyle>
          <a:p>
            <a:r>
              <a:rPr lang="en-US" dirty="0" smtClean="0"/>
              <a:t>Michael </a:t>
            </a:r>
            <a:r>
              <a:rPr lang="en-US" dirty="0" err="1" smtClean="0"/>
              <a:t>Ducy</a:t>
            </a:r>
            <a:endParaRPr lang="en-US" dirty="0"/>
          </a:p>
        </p:txBody>
      </p:sp>
      <p:sp>
        <p:nvSpPr>
          <p:cNvPr id="8" name="Content Placeholder 3"/>
          <p:cNvSpPr txBox="1">
            <a:spLocks/>
          </p:cNvSpPr>
          <p:nvPr/>
        </p:nvSpPr>
        <p:spPr bwMode="white">
          <a:xfrm>
            <a:off x="2264710" y="5063158"/>
            <a:ext cx="8489280" cy="1146175"/>
          </a:xfrm>
          <a:prstGeom prst="rect">
            <a:avLst/>
          </a:prstGeom>
        </p:spPr>
        <p:txBody>
          <a:bodyPr vert="horz" wrap="square" lIns="0" tIns="0" rIns="0" bIns="0" rtlCol="0" anchor="ctr">
            <a:normAutofit/>
          </a:bodyPr>
          <a:lstStyle>
            <a:lvl1pPr marL="91440" indent="0" algn="l" defTabSz="914363" rtl="0" eaLnBrk="1" latinLnBrk="0" hangingPunct="1">
              <a:lnSpc>
                <a:spcPct val="100000"/>
              </a:lnSpc>
              <a:spcBef>
                <a:spcPts val="600"/>
              </a:spcBef>
              <a:buSzPct val="90000"/>
              <a:buFont typeface="Arial" pitchFamily="34" charset="0"/>
              <a:buNone/>
              <a:defRPr sz="2800" i="1" kern="1200" baseline="0">
                <a:solidFill>
                  <a:schemeClr val="bg1">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Global Partner Evangelist - Chef</a:t>
            </a:r>
            <a:endParaRPr lang="en-US" dirty="0" smtClean="0"/>
          </a:p>
        </p:txBody>
      </p:sp>
    </p:spTree>
    <p:extLst>
      <p:ext uri="{BB962C8B-B14F-4D97-AF65-F5344CB8AC3E}">
        <p14:creationId xmlns:p14="http://schemas.microsoft.com/office/powerpoint/2010/main" val="296434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nano?</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nano in (/</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Tree>
    <p:extLst>
      <p:ext uri="{BB962C8B-B14F-4D97-AF65-F5344CB8AC3E}">
        <p14:creationId xmlns:p14="http://schemas.microsoft.com/office/powerpoint/2010/main" val="170139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_install_chefdk-elevated_permissions_promp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298271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7_install_chefdk-installation_copying_fil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146924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_install_chefdk-comple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43355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 All These Commands</a:t>
            </a:r>
            <a:endParaRPr lang="en-US" dirty="0"/>
          </a:p>
        </p:txBody>
      </p:sp>
      <p:sp>
        <p:nvSpPr>
          <p:cNvPr id="3" name="Subtitle 2"/>
          <p:cNvSpPr>
            <a:spLocks noGrp="1"/>
          </p:cNvSpPr>
          <p:nvPr>
            <p:ph type="subTitle" idx="1"/>
          </p:nvPr>
        </p:nvSpPr>
        <p:spPr>
          <a:xfrm>
            <a:off x="2260314" y="2629588"/>
            <a:ext cx="8230599" cy="3666104"/>
          </a:xfrm>
        </p:spPr>
        <p:txBody>
          <a:bodyPr/>
          <a:lstStyle/>
          <a:p>
            <a:r>
              <a:rPr lang="en-US" dirty="0"/>
              <a:t>PS &gt; chef --version</a:t>
            </a:r>
          </a:p>
          <a:p>
            <a:r>
              <a:rPr lang="en-US" dirty="0"/>
              <a:t>PS &gt; chef-client --version</a:t>
            </a:r>
          </a:p>
          <a:p>
            <a:r>
              <a:rPr lang="en-US" dirty="0"/>
              <a:t>PS &gt; knife --version</a:t>
            </a:r>
          </a:p>
          <a:p>
            <a:r>
              <a:rPr lang="en-US" dirty="0"/>
              <a:t>PS &gt; </a:t>
            </a:r>
            <a:r>
              <a:rPr lang="en-US" dirty="0" err="1"/>
              <a:t>ohai</a:t>
            </a:r>
            <a:r>
              <a:rPr lang="en-US" dirty="0"/>
              <a:t> --version</a:t>
            </a:r>
          </a:p>
          <a:p>
            <a:r>
              <a:rPr lang="en-US" dirty="0"/>
              <a:t>PS &gt; berks --version</a:t>
            </a:r>
          </a:p>
          <a:p>
            <a:r>
              <a:rPr lang="en-US" dirty="0"/>
              <a:t>PS &gt; kitchen --version</a:t>
            </a:r>
          </a:p>
          <a:p>
            <a:r>
              <a:rPr lang="en-US" dirty="0"/>
              <a:t>PS &gt; </a:t>
            </a:r>
            <a:r>
              <a:rPr lang="en-US" dirty="0" err="1"/>
              <a:t>foodcritic</a:t>
            </a:r>
            <a:r>
              <a:rPr lang="en-US" dirty="0"/>
              <a:t> --version</a:t>
            </a:r>
          </a:p>
          <a:p>
            <a:r>
              <a:rPr lang="en-US" dirty="0"/>
              <a:t>PS &gt; </a:t>
            </a:r>
            <a:r>
              <a:rPr lang="en-US" dirty="0" err="1"/>
              <a:t>rubocop</a:t>
            </a:r>
            <a:r>
              <a:rPr lang="en-US" dirty="0"/>
              <a:t> --version</a:t>
            </a:r>
          </a:p>
        </p:txBody>
      </p:sp>
    </p:spTree>
    <p:extLst>
      <p:ext uri="{BB962C8B-B14F-4D97-AF65-F5344CB8AC3E}">
        <p14:creationId xmlns:p14="http://schemas.microsoft.com/office/powerpoint/2010/main" val="229600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dirty="0" err="1"/>
              <a:t>Git</a:t>
            </a:r>
            <a:r>
              <a:rPr lang="en-US" dirty="0"/>
              <a:t> is a distributed revision control system with an emphasis on speed</a:t>
            </a:r>
            <a:r>
              <a:rPr lang="en-US" dirty="0" smtClean="0"/>
              <a:t>,</a:t>
            </a:r>
            <a:r>
              <a:rPr lang="en-US" dirty="0"/>
              <a:t> </a:t>
            </a:r>
            <a:r>
              <a:rPr lang="en-US" dirty="0" smtClean="0"/>
              <a:t>data </a:t>
            </a:r>
            <a:r>
              <a:rPr lang="en-US" dirty="0"/>
              <a:t>integrity, and support for distributed, non-linear workflows. </a:t>
            </a:r>
            <a:r>
              <a:rPr lang="en-US" dirty="0" err="1"/>
              <a:t>Git</a:t>
            </a:r>
            <a:r>
              <a:rPr lang="en-US" dirty="0"/>
              <a:t> 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13"/>
          </p:nvPr>
        </p:nvSpPr>
        <p:spPr/>
        <p:txBody>
          <a:bodyPr/>
          <a:lstStyle/>
          <a:p>
            <a:r>
              <a:rPr lang="en-US" dirty="0"/>
              <a:t>http://</a:t>
            </a:r>
            <a:r>
              <a:rPr lang="en-US" dirty="0" err="1"/>
              <a:t>git-scm.com</a:t>
            </a:r>
            <a:r>
              <a:rPr lang="en-US" dirty="0"/>
              <a:t>/downloads</a:t>
            </a:r>
          </a:p>
        </p:txBody>
      </p:sp>
    </p:spTree>
    <p:extLst>
      <p:ext uri="{BB962C8B-B14F-4D97-AF65-F5344CB8AC3E}">
        <p14:creationId xmlns:p14="http://schemas.microsoft.com/office/powerpoint/2010/main" val="276282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Sublime Text</a:t>
            </a:r>
            <a:endParaRPr lang="en-US" dirty="0"/>
          </a:p>
        </p:txBody>
      </p:sp>
      <p:sp>
        <p:nvSpPr>
          <p:cNvPr id="3" name="Subtitle 2"/>
          <p:cNvSpPr>
            <a:spLocks noGrp="1"/>
          </p:cNvSpPr>
          <p:nvPr>
            <p:ph type="subTitle" idx="1"/>
          </p:nvPr>
        </p:nvSpPr>
        <p:spPr/>
        <p:txBody>
          <a:bodyPr/>
          <a:lstStyle/>
          <a:p>
            <a:r>
              <a:rPr lang="en-US" dirty="0"/>
              <a:t>Sublime Text is a sophisticated text editor for code, markup and prose.</a:t>
            </a:r>
          </a:p>
          <a:p>
            <a:endParaRPr lang="en-US" dirty="0" smtClean="0"/>
          </a:p>
          <a:p>
            <a:r>
              <a:rPr lang="en-US" dirty="0" smtClean="0"/>
              <a:t>You'll </a:t>
            </a:r>
            <a:r>
              <a:rPr lang="en-US" dirty="0"/>
              <a:t>love the slick user interface, extraordinary features and amazing performance.</a:t>
            </a:r>
          </a:p>
          <a:p>
            <a:endParaRPr lang="en-US" dirty="0"/>
          </a:p>
          <a:p>
            <a:endParaRPr lang="en-US" dirty="0"/>
          </a:p>
        </p:txBody>
      </p:sp>
      <p:sp>
        <p:nvSpPr>
          <p:cNvPr id="4" name="Content Placeholder 3"/>
          <p:cNvSpPr>
            <a:spLocks noGrp="1"/>
          </p:cNvSpPr>
          <p:nvPr>
            <p:ph sz="quarter" idx="13"/>
          </p:nvPr>
        </p:nvSpPr>
        <p:spPr/>
        <p:txBody>
          <a:bodyPr/>
          <a:lstStyle/>
          <a:p>
            <a:r>
              <a:rPr lang="en-US" dirty="0"/>
              <a:t>http://</a:t>
            </a:r>
            <a:r>
              <a:rPr lang="en-US" dirty="0" err="1" smtClean="0"/>
              <a:t>www.sublimetext.com</a:t>
            </a:r>
            <a:endParaRPr lang="en-US" dirty="0"/>
          </a:p>
        </p:txBody>
      </p:sp>
    </p:spTree>
    <p:extLst>
      <p:ext uri="{BB962C8B-B14F-4D97-AF65-F5344CB8AC3E}">
        <p14:creationId xmlns:p14="http://schemas.microsoft.com/office/powerpoint/2010/main" val="347507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 </a:t>
            </a:r>
            <a:r>
              <a:rPr lang="en-US" dirty="0" err="1"/>
              <a:t>GitHub</a:t>
            </a:r>
            <a:r>
              <a:rPr lang="en-US" dirty="0"/>
              <a:t>, we're building the text editor we've always wanted. A tool you can customize to do anything, but also use productively on the first day without ever touching a </a:t>
            </a:r>
            <a:r>
              <a:rPr lang="en-US" dirty="0" err="1"/>
              <a:t>config</a:t>
            </a:r>
            <a:r>
              <a:rPr lang="en-US" dirty="0"/>
              <a:t> file. Atom is modern, approachable, and </a:t>
            </a:r>
            <a:r>
              <a:rPr lang="en-US" dirty="0" err="1"/>
              <a:t>hackable</a:t>
            </a:r>
            <a:r>
              <a:rPr lang="en-US" dirty="0"/>
              <a:t> to the core. We can't wait to see what you build with it.</a:t>
            </a:r>
          </a:p>
        </p:txBody>
      </p:sp>
      <p:sp>
        <p:nvSpPr>
          <p:cNvPr id="4" name="Content Placeholder 3"/>
          <p:cNvSpPr>
            <a:spLocks noGrp="1"/>
          </p:cNvSpPr>
          <p:nvPr>
            <p:ph sz="quarter" idx="13"/>
          </p:nvPr>
        </p:nvSpPr>
        <p:spPr/>
        <p:txBody>
          <a:bodyPr/>
          <a:lstStyle/>
          <a:p>
            <a:r>
              <a:rPr lang="en-US" dirty="0"/>
              <a:t>https://</a:t>
            </a:r>
            <a:r>
              <a:rPr lang="en-US" dirty="0" err="1" smtClean="0"/>
              <a:t>atom.io</a:t>
            </a:r>
            <a:endParaRPr lang="en-US" dirty="0"/>
          </a:p>
        </p:txBody>
      </p:sp>
    </p:spTree>
    <p:extLst>
      <p:ext uri="{BB962C8B-B14F-4D97-AF65-F5344CB8AC3E}">
        <p14:creationId xmlns:p14="http://schemas.microsoft.com/office/powerpoint/2010/main" val="310346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Further Resources</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1272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http://</a:t>
            </a:r>
            <a:r>
              <a:rPr lang="en-US" dirty="0" err="1"/>
              <a:t>bit.ly</a:t>
            </a:r>
            <a:r>
              <a:rPr lang="en-US" dirty="0"/>
              <a:t>/chefconf2015</a:t>
            </a:r>
          </a:p>
        </p:txBody>
      </p:sp>
      <p:sp>
        <p:nvSpPr>
          <p:cNvPr id="5" name="Subtitle 4"/>
          <p:cNvSpPr>
            <a:spLocks noGrp="1"/>
          </p:cNvSpPr>
          <p:nvPr>
            <p:ph type="subTitle" idx="1"/>
          </p:nvPr>
        </p:nvSpPr>
        <p:spPr/>
        <p:txBody>
          <a:bodyPr/>
          <a:lstStyle/>
          <a:p>
            <a:r>
              <a:rPr lang="en-US" dirty="0" smtClean="0"/>
              <a:t>The slides from this workshop and all the workshops from </a:t>
            </a:r>
            <a:r>
              <a:rPr lang="en-US" dirty="0" err="1" smtClean="0"/>
              <a:t>ChefConf</a:t>
            </a:r>
            <a:r>
              <a:rPr lang="en-US" dirty="0" smtClean="0"/>
              <a:t> 2015</a:t>
            </a:r>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199775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http://</a:t>
            </a:r>
            <a:r>
              <a:rPr lang="en-US" dirty="0" err="1"/>
              <a:t>bit.ly</a:t>
            </a:r>
            <a:r>
              <a:rPr lang="en-US" dirty="0"/>
              <a:t>/</a:t>
            </a:r>
            <a:r>
              <a:rPr lang="en-US" dirty="0" err="1"/>
              <a:t>cheftraining</a:t>
            </a:r>
            <a:endParaRPr lang="en-US" dirty="0"/>
          </a:p>
        </p:txBody>
      </p:sp>
      <p:sp>
        <p:nvSpPr>
          <p:cNvPr id="5" name="Subtitle 4"/>
          <p:cNvSpPr>
            <a:spLocks noGrp="1"/>
          </p:cNvSpPr>
          <p:nvPr>
            <p:ph type="subTitle" idx="1"/>
          </p:nvPr>
        </p:nvSpPr>
        <p:spPr/>
        <p:txBody>
          <a:bodyPr/>
          <a:lstStyle/>
          <a:p>
            <a:r>
              <a:rPr lang="en-US" dirty="0" smtClean="0"/>
              <a:t>The training material for Chef Fundamentals and Extending </a:t>
            </a:r>
            <a:r>
              <a:rPr lang="en-US" smtClean="0"/>
              <a:t>Chef classes.</a:t>
            </a:r>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269997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vim?</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vim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Tree>
    <p:extLst>
      <p:ext uri="{BB962C8B-B14F-4D97-AF65-F5344CB8AC3E}">
        <p14:creationId xmlns:p14="http://schemas.microsoft.com/office/powerpoint/2010/main" val="400214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http://</a:t>
            </a:r>
            <a:r>
              <a:rPr lang="en-US" dirty="0" err="1"/>
              <a:t>learnchef.com</a:t>
            </a:r>
            <a:endParaRPr lang="en-US" dirty="0"/>
          </a:p>
        </p:txBody>
      </p:sp>
      <p:sp>
        <p:nvSpPr>
          <p:cNvPr id="5" name="Subtitle 4"/>
          <p:cNvSpPr>
            <a:spLocks noGrp="1"/>
          </p:cNvSpPr>
          <p:nvPr>
            <p:ph type="subTitle" idx="1"/>
          </p:nvPr>
        </p:nvSpPr>
        <p:spPr/>
        <p:txBody>
          <a:bodyPr/>
          <a:lstStyle/>
          <a:p>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202306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http://</a:t>
            </a:r>
            <a:r>
              <a:rPr lang="en-US" dirty="0" err="1" smtClean="0"/>
              <a:t>docs.chef.io</a:t>
            </a:r>
            <a:endParaRPr lang="en-US" dirty="0"/>
          </a:p>
        </p:txBody>
      </p:sp>
      <p:sp>
        <p:nvSpPr>
          <p:cNvPr id="5" name="Subtitle 4"/>
          <p:cNvSpPr>
            <a:spLocks noGrp="1"/>
          </p:cNvSpPr>
          <p:nvPr>
            <p:ph type="subTitle" idx="1"/>
          </p:nvPr>
        </p:nvSpPr>
        <p:spPr/>
        <p:txBody>
          <a:bodyPr/>
          <a:lstStyle/>
          <a:p>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199472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youtube.com</a:t>
            </a:r>
            <a:r>
              <a:rPr lang="en-US" dirty="0"/>
              <a:t>/user/</a:t>
            </a:r>
            <a:r>
              <a:rPr lang="en-US" dirty="0" err="1" smtClean="0"/>
              <a:t>getchef</a:t>
            </a:r>
            <a:endParaRPr lang="en-US" dirty="0"/>
          </a:p>
        </p:txBody>
      </p:sp>
      <p:sp>
        <p:nvSpPr>
          <p:cNvPr id="5" name="Subtitle 4"/>
          <p:cNvSpPr>
            <a:spLocks noGrp="1"/>
          </p:cNvSpPr>
          <p:nvPr>
            <p:ph type="subTitle" idx="1"/>
          </p:nvPr>
        </p:nvSpPr>
        <p:spPr/>
        <p:txBody>
          <a:bodyPr/>
          <a:lstStyle/>
          <a:p>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315586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youtube.com</a:t>
            </a:r>
            <a:r>
              <a:rPr lang="en-US" dirty="0"/>
              <a:t>/user/</a:t>
            </a:r>
            <a:r>
              <a:rPr lang="en-US" dirty="0" err="1" smtClean="0"/>
              <a:t>getchef</a:t>
            </a:r>
            <a:endParaRPr lang="en-US" dirty="0"/>
          </a:p>
        </p:txBody>
      </p:sp>
      <p:sp>
        <p:nvSpPr>
          <p:cNvPr id="5" name="Subtitle 4"/>
          <p:cNvSpPr>
            <a:spLocks noGrp="1"/>
          </p:cNvSpPr>
          <p:nvPr>
            <p:ph type="subTitle" idx="1"/>
          </p:nvPr>
        </p:nvSpPr>
        <p:spPr/>
        <p:txBody>
          <a:bodyPr/>
          <a:lstStyle/>
          <a:p>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18577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irc.freenode.net#</a:t>
            </a:r>
            <a:r>
              <a:rPr lang="en-US" dirty="0" err="1"/>
              <a:t>chef</a:t>
            </a:r>
            <a:endParaRPr lang="en-US" dirty="0"/>
          </a:p>
        </p:txBody>
      </p:sp>
      <p:sp>
        <p:nvSpPr>
          <p:cNvPr id="3" name="Subtitle 2"/>
          <p:cNvSpPr>
            <a:spLocks noGrp="1"/>
          </p:cNvSpPr>
          <p:nvPr>
            <p:ph type="subTitle" idx="1"/>
          </p:nvPr>
        </p:nvSpPr>
        <p:spPr/>
        <p:txBody>
          <a:bodyPr/>
          <a:lstStyle/>
          <a:p>
            <a:r>
              <a:rPr lang="en-US" dirty="0" smtClean="0"/>
              <a:t>Meetings every two weeks</a:t>
            </a:r>
            <a:endParaRPr lang="en-US" dirty="0"/>
          </a:p>
        </p:txBody>
      </p:sp>
    </p:spTree>
    <p:extLst>
      <p:ext uri="{BB962C8B-B14F-4D97-AF65-F5344CB8AC3E}">
        <p14:creationId xmlns:p14="http://schemas.microsoft.com/office/powerpoint/2010/main" val="37870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3121" y="511841"/>
            <a:ext cx="3042666" cy="3989273"/>
          </a:xfrm>
          <a:prstGeom prst="rect">
            <a:avLst/>
          </a:prstGeom>
        </p:spPr>
      </p:pic>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Subtitle 2"/>
          <p:cNvSpPr>
            <a:spLocks noGrp="1"/>
          </p:cNvSpPr>
          <p:nvPr>
            <p:ph type="subTitle" idx="1"/>
          </p:nvPr>
        </p:nvSpPr>
        <p:spPr>
          <a:xfrm>
            <a:off x="2260314" y="2629588"/>
            <a:ext cx="6551905" cy="2509816"/>
          </a:xfrm>
        </p:spPr>
        <p:txBody>
          <a:bodyPr/>
          <a:lstStyle/>
          <a:p>
            <a:r>
              <a:rPr lang="en-US" dirty="0"/>
              <a:t>A Guide to Configuration Management and Automation</a:t>
            </a:r>
          </a:p>
        </p:txBody>
      </p:sp>
    </p:spTree>
    <p:extLst>
      <p:ext uri="{BB962C8B-B14F-4D97-AF65-F5344CB8AC3E}">
        <p14:creationId xmlns:p14="http://schemas.microsoft.com/office/powerpoint/2010/main" val="181868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Customizing Chef</a:t>
            </a:r>
            <a:endParaRPr lang="en-US" dirty="0"/>
          </a:p>
        </p:txBody>
      </p:sp>
      <p:sp>
        <p:nvSpPr>
          <p:cNvPr id="3" name="Subtitle 2"/>
          <p:cNvSpPr>
            <a:spLocks noGrp="1"/>
          </p:cNvSpPr>
          <p:nvPr>
            <p:ph type="subTitle" idx="1"/>
          </p:nvPr>
        </p:nvSpPr>
        <p:spPr>
          <a:xfrm>
            <a:off x="2260315" y="2629588"/>
            <a:ext cx="6618748" cy="2509816"/>
          </a:xfrm>
        </p:spPr>
        <p:txBody>
          <a:bodyPr/>
          <a:lstStyle/>
          <a:p>
            <a:r>
              <a:rPr lang="en-US" dirty="0"/>
              <a:t>Getting the Most Out of Your Infrastructure Automation</a:t>
            </a:r>
            <a:endParaRPr lang="en-US" dirty="0" smtClean="0"/>
          </a:p>
        </p:txBody>
      </p:sp>
      <p:pic>
        <p:nvPicPr>
          <p:cNvPr id="4" name="Picture 3"/>
          <p:cNvPicPr>
            <a:picLocks noChangeAspect="1"/>
          </p:cNvPicPr>
          <p:nvPr/>
        </p:nvPicPr>
        <p:blipFill>
          <a:blip r:embed="rId2"/>
          <a:stretch>
            <a:fillRect/>
          </a:stretch>
        </p:blipFill>
        <p:spPr>
          <a:xfrm>
            <a:off x="9059755" y="622666"/>
            <a:ext cx="2883635" cy="3764185"/>
          </a:xfrm>
          <a:prstGeom prst="rect">
            <a:avLst/>
          </a:prstGeom>
        </p:spPr>
      </p:pic>
    </p:spTree>
    <p:extLst>
      <p:ext uri="{BB962C8B-B14F-4D97-AF65-F5344CB8AC3E}">
        <p14:creationId xmlns:p14="http://schemas.microsoft.com/office/powerpoint/2010/main" val="371367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emacs?</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emacs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Tree>
    <p:extLst>
      <p:ext uri="{BB962C8B-B14F-4D97-AF65-F5344CB8AC3E}">
        <p14:creationId xmlns:p14="http://schemas.microsoft.com/office/powerpoint/2010/main" val="260517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Content Placeholder 2"/>
          <p:cNvSpPr>
            <a:spLocks noGrp="1"/>
          </p:cNvSpPr>
          <p:nvPr>
            <p:ph type="subTitle" idx="1"/>
          </p:nvPr>
        </p:nvSpPr>
        <p:spPr/>
        <p:txBody>
          <a:bodyPr/>
          <a:lstStyle/>
          <a:p>
            <a:r>
              <a:rPr lang="en-US" dirty="0" smtClean="0"/>
              <a:t>The best way to learn Chef is to use Chef.</a:t>
            </a:r>
            <a:endParaRPr lang="en-US" dirty="0"/>
          </a:p>
        </p:txBody>
      </p:sp>
    </p:spTree>
    <p:extLst>
      <p:ext uri="{BB962C8B-B14F-4D97-AF65-F5344CB8AC3E}">
        <p14:creationId xmlns:p14="http://schemas.microsoft.com/office/powerpoint/2010/main" val="191342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chef-apply</a:t>
            </a:r>
            <a:r>
              <a:rPr lang="en-US" dirty="0" smtClean="0"/>
              <a:t>?</a:t>
            </a:r>
            <a:endParaRPr lang="en-US" dirty="0"/>
          </a:p>
        </p:txBody>
      </p:sp>
      <p:sp>
        <p:nvSpPr>
          <p:cNvPr id="3" name="Subtitle 2"/>
          <p:cNvSpPr>
            <a:spLocks noGrp="1"/>
          </p:cNvSpPr>
          <p:nvPr>
            <p:ph type="subTitle" idx="1"/>
          </p:nvPr>
        </p:nvSpPr>
        <p:spPr/>
        <p:txBody>
          <a:bodyPr/>
          <a:lstStyle/>
          <a:p>
            <a:r>
              <a:rPr lang="en-US" dirty="0"/>
              <a:t>A</a:t>
            </a:r>
            <a:r>
              <a:rPr lang="en-US" dirty="0" smtClean="0"/>
              <a:t>n executable program that allows you to work with resources and recipe files.</a:t>
            </a:r>
          </a:p>
        </p:txBody>
      </p:sp>
    </p:spTree>
    <p:extLst>
      <p:ext uri="{BB962C8B-B14F-4D97-AF65-F5344CB8AC3E}">
        <p14:creationId xmlns:p14="http://schemas.microsoft.com/office/powerpoint/2010/main" val="387338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chef-apply do?</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3954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2260314" y="2629588"/>
            <a:ext cx="8230599" cy="2509816"/>
          </a:xfrm>
        </p:spPr>
        <p:txBody>
          <a:bodyPr>
            <a:normAutofit fontScale="92500" lnSpcReduction="10000"/>
          </a:bodyPr>
          <a:lstStyle/>
          <a:p>
            <a:r>
              <a:rPr lang="en-US" dirty="0" smtClean="0"/>
              <a:t>A resource is a statement of configuration policy. It describes the desired state of an element of your infrastructure, along with the steps needed to bring that item to the desired state. Each resource statement includes the resource type (such as …</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/chef/</a:t>
            </a:r>
            <a:r>
              <a:rPr lang="en-US" dirty="0" err="1" smtClean="0"/>
              <a:t>resources.html</a:t>
            </a:r>
            <a:endParaRPr lang="en-US" dirty="0" smtClean="0"/>
          </a:p>
        </p:txBody>
      </p:sp>
    </p:spTree>
    <p:extLst>
      <p:ext uri="{BB962C8B-B14F-4D97-AF65-F5344CB8AC3E}">
        <p14:creationId xmlns:p14="http://schemas.microsoft.com/office/powerpoint/2010/main" val="347264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Package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a:t>"</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a:t>"</a:t>
            </a:r>
            <a:r>
              <a:rPr lang="en-US" dirty="0" smtClean="0"/>
              <a:t> is installed.</a:t>
            </a:r>
            <a:endParaRPr lang="en-US" dirty="0"/>
          </a:p>
        </p:txBody>
      </p:sp>
      <p:sp>
        <p:nvSpPr>
          <p:cNvPr id="14"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resources.html#package</a:t>
            </a:r>
            <a:endParaRPr lang="en-US" sz="1800" dirty="0">
              <a:cs typeface="Inconsolata"/>
            </a:endParaRPr>
          </a:p>
        </p:txBody>
      </p:sp>
    </p:spTree>
    <p:extLst>
      <p:ext uri="{BB962C8B-B14F-4D97-AF65-F5344CB8AC3E}">
        <p14:creationId xmlns:p14="http://schemas.microsoft.com/office/powerpoint/2010/main" val="415881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Service</a:t>
            </a:r>
            <a:endParaRPr lang="en-US" dirty="0"/>
          </a:p>
        </p:txBody>
      </p:sp>
      <p:sp>
        <p:nvSpPr>
          <p:cNvPr id="3" name="Content Placeholder 2"/>
          <p:cNvSpPr>
            <a:spLocks noGrp="1"/>
          </p:cNvSpPr>
          <p:nvPr>
            <p:ph sz="quarter" idx="10"/>
          </p:nvPr>
        </p:nvSpPr>
        <p:spPr/>
        <p:txBody>
          <a:bodyPr/>
          <a:lstStyle/>
          <a:p>
            <a:r>
              <a:rPr lang="en-US" dirty="0" smtClean="0"/>
              <a:t>service "</a:t>
            </a:r>
            <a:r>
              <a:rPr lang="en-US" dirty="0" err="1" smtClean="0"/>
              <a:t>ntp</a:t>
            </a:r>
            <a:r>
              <a:rPr lang="en-US" dirty="0"/>
              <a:t>"</a:t>
            </a:r>
            <a:r>
              <a:rPr lang="en-US" dirty="0" smtClean="0"/>
              <a:t> do</a:t>
            </a:r>
          </a:p>
          <a:p>
            <a:r>
              <a:rPr lang="en-US" dirty="0"/>
              <a:t> </a:t>
            </a:r>
            <a:r>
              <a:rPr lang="en-US" dirty="0" smtClean="0"/>
              <a:t> action [ :enable, :start ]</a:t>
            </a:r>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service named "</a:t>
            </a:r>
            <a:r>
              <a:rPr lang="en-US" dirty="0" err="1" smtClean="0"/>
              <a:t>ntp</a:t>
            </a:r>
            <a:r>
              <a:rPr lang="en-US" dirty="0"/>
              <a:t>"</a:t>
            </a:r>
            <a:r>
              <a:rPr lang="en-US" dirty="0" smtClean="0"/>
              <a:t> is enabled (start on reboot) and started.</a:t>
            </a:r>
            <a:endParaRPr lang="en-US" dirty="0"/>
          </a:p>
        </p:txBody>
      </p:sp>
      <p:sp>
        <p:nvSpPr>
          <p:cNvPr id="10"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resources.html#service</a:t>
            </a:r>
            <a:endParaRPr lang="en-US" sz="1800" dirty="0">
              <a:cs typeface="Inconsolata"/>
            </a:endParaRPr>
          </a:p>
        </p:txBody>
      </p:sp>
    </p:spTree>
    <p:extLst>
      <p:ext uri="{BB962C8B-B14F-4D97-AF65-F5344CB8AC3E}">
        <p14:creationId xmlns:p14="http://schemas.microsoft.com/office/powerpoint/2010/main" val="38905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err="1"/>
              <a:t>etc</a:t>
            </a:r>
            <a:r>
              <a:rPr lang="en-US" dirty="0"/>
              <a:t>/</a:t>
            </a:r>
            <a:r>
              <a:rPr lang="en-US" dirty="0" err="1"/>
              <a:t>motd</a:t>
            </a:r>
            <a:r>
              <a:rPr lang="en-US" dirty="0"/>
              <a:t>" do</a:t>
            </a:r>
          </a:p>
          <a:p>
            <a:r>
              <a:rPr lang="en-US" dirty="0"/>
              <a:t>  content "This company is the property ..."</a:t>
            </a:r>
          </a:p>
          <a:p>
            <a:r>
              <a:rPr lang="en-US" dirty="0"/>
              <a:t>end</a:t>
            </a:r>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created with content </a:t>
            </a:r>
            <a:r>
              <a:rPr lang="en-US" dirty="0"/>
              <a:t>"This company is the property ..."</a:t>
            </a:r>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326143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Agenda</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2436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smtClean="0"/>
              <a:t>"/</a:t>
            </a:r>
            <a:r>
              <a:rPr lang="en-US" dirty="0" err="1"/>
              <a:t>etc</a:t>
            </a:r>
            <a:r>
              <a:rPr lang="en-US" dirty="0"/>
              <a:t>/</a:t>
            </a:r>
            <a:r>
              <a:rPr lang="en-US" dirty="0" err="1"/>
              <a:t>motd</a:t>
            </a:r>
            <a:r>
              <a:rPr lang="en-US" dirty="0"/>
              <a:t>" do</a:t>
            </a:r>
          </a:p>
          <a:p>
            <a:r>
              <a:rPr lang="en-US" dirty="0"/>
              <a:t> </a:t>
            </a:r>
            <a:r>
              <a:rPr lang="en-US" dirty="0" smtClean="0"/>
              <a:t> action :delete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deleted.</a:t>
            </a:r>
            <a:endParaRPr lang="en-US" dirty="0"/>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353752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out execute</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6" name="Rectangle 5"/>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1197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Installing nano</a:t>
            </a:r>
            <a:endParaRPr lang="en-US" dirty="0"/>
          </a:p>
        </p:txBody>
      </p:sp>
      <p:sp>
        <p:nvSpPr>
          <p:cNvPr id="3" name="Content Placeholder 2"/>
          <p:cNvSpPr>
            <a:spLocks noGrp="1"/>
          </p:cNvSpPr>
          <p:nvPr>
            <p:ph sz="quarter" idx="10"/>
          </p:nvPr>
        </p:nvSpPr>
        <p:spPr/>
        <p:txBody>
          <a:bodyPr>
            <a:noAutofit/>
          </a:bodyPr>
          <a:lstStyle/>
          <a:p>
            <a:r>
              <a:rPr lang="en-US" sz="1800" dirty="0"/>
              <a:t>Recipe: (chef-apply cookbook)::(chef-apply recipe)</a:t>
            </a:r>
          </a:p>
          <a:p>
            <a:r>
              <a:rPr lang="en-US" sz="1800" dirty="0"/>
              <a:t>  * </a:t>
            </a:r>
            <a:r>
              <a:rPr lang="en-US" sz="1800" dirty="0" err="1"/>
              <a:t>yum_package</a:t>
            </a:r>
            <a:r>
              <a:rPr lang="en-US" sz="1800" dirty="0"/>
              <a:t>[nano] action install</a:t>
            </a:r>
          </a:p>
          <a:p>
            <a:r>
              <a:rPr lang="en-US" sz="1800"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-e </a:t>
            </a:r>
            <a:r>
              <a:rPr lang="en-US" dirty="0" smtClean="0"/>
              <a:t>”package </a:t>
            </a:r>
            <a:r>
              <a:rPr lang="en-US" dirty="0" smtClean="0"/>
              <a:t>'</a:t>
            </a:r>
            <a:r>
              <a:rPr lang="en-US" dirty="0" err="1" smtClean="0"/>
              <a:t>nano</a:t>
            </a:r>
            <a:r>
              <a:rPr lang="en-US" dirty="0" smtClean="0"/>
              <a:t>’ "</a:t>
            </a:r>
            <a:endParaRPr lang="en-US" dirty="0"/>
          </a:p>
        </p:txBody>
      </p:sp>
      <p:sp>
        <p:nvSpPr>
          <p:cNvPr id="6" name="Rectangle 5"/>
          <p:cNvSpPr/>
          <p:nvPr/>
        </p:nvSpPr>
        <p:spPr bwMode="auto">
          <a:xfrm>
            <a:off x="840425" y="207438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4642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I install nano?</a:t>
            </a:r>
            <a:endParaRPr lang="en-US" dirty="0"/>
          </a:p>
        </p:txBody>
      </p:sp>
      <p:sp>
        <p:nvSpPr>
          <p:cNvPr id="3" name="Content Placeholder 2"/>
          <p:cNvSpPr>
            <a:spLocks noGrp="1"/>
          </p:cNvSpPr>
          <p:nvPr>
            <p:ph sz="quarter" idx="10"/>
          </p:nvPr>
        </p:nvSpPr>
        <p:spPr/>
        <p:txBody>
          <a:bodyPr/>
          <a:lstStyle/>
          <a:p>
            <a:r>
              <a:rPr lang="en-US" dirty="0"/>
              <a:t>/bin/nano</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
        <p:nvSpPr>
          <p:cNvPr id="6" name="Rectangle 5"/>
          <p:cNvSpPr/>
          <p:nvPr/>
        </p:nvSpPr>
        <p:spPr bwMode="auto">
          <a:xfrm>
            <a:off x="840424" y="1744843"/>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186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242368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a:t>
            </a:r>
            <a:r>
              <a:rPr lang="en-US" dirty="0" smtClean="0"/>
              <a:t>would happen if the </a:t>
            </a:r>
            <a:r>
              <a:rPr lang="en-US" dirty="0"/>
              <a:t>package </a:t>
            </a:r>
            <a:r>
              <a:rPr lang="en-US" dirty="0" smtClean="0"/>
              <a:t>were to become </a:t>
            </a:r>
            <a:r>
              <a:rPr lang="en-US" dirty="0"/>
              <a:t>uninstalled?</a:t>
            </a:r>
          </a:p>
        </p:txBody>
      </p:sp>
    </p:spTree>
    <p:extLst>
      <p:ext uri="{BB962C8B-B14F-4D97-AF65-F5344CB8AC3E}">
        <p14:creationId xmlns:p14="http://schemas.microsoft.com/office/powerpoint/2010/main" val="397175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latin typeface="Inconsolata"/>
                <a:cs typeface="Inconsolata"/>
              </a:rPr>
              <a:t>chef</a:t>
            </a:r>
            <a:r>
              <a:rPr lang="en-US" dirty="0" smtClean="0">
                <a:latin typeface="Inconsolata"/>
                <a:cs typeface="Inconsolata"/>
              </a:rPr>
              <a:t>-apply</a:t>
            </a:r>
            <a:r>
              <a:rPr lang="en-US" dirty="0" smtClean="0"/>
              <a:t> takes </a:t>
            </a:r>
            <a:r>
              <a:rPr lang="en-US" dirty="0"/>
              <a:t>action only when it needs to. Think of it as test and repair. Chef looks at the current state of each resource and </a:t>
            </a:r>
            <a:r>
              <a:rPr lang="en-US" dirty="0" smtClean="0"/>
              <a:t>takes action </a:t>
            </a:r>
            <a:r>
              <a:rPr lang="en-US" dirty="0"/>
              <a:t>only when that resource is out of policy.</a:t>
            </a:r>
          </a:p>
        </p:txBody>
      </p:sp>
    </p:spTree>
    <p:extLst>
      <p:ext uri="{BB962C8B-B14F-4D97-AF65-F5344CB8AC3E}">
        <p14:creationId xmlns:p14="http://schemas.microsoft.com/office/powerpoint/2010/main" val="246084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33575" y="950573"/>
            <a:ext cx="11324850" cy="4956854"/>
            <a:chOff x="433575" y="476853"/>
            <a:chExt cx="11324850" cy="4956854"/>
          </a:xfrm>
        </p:grpSpPr>
        <p:grpSp>
          <p:nvGrpSpPr>
            <p:cNvPr id="3" name="Group 2"/>
            <p:cNvGrpSpPr/>
            <p:nvPr/>
          </p:nvGrpSpPr>
          <p:grpSpPr>
            <a:xfrm>
              <a:off x="433575" y="1424294"/>
              <a:ext cx="11324850" cy="4009413"/>
              <a:chOff x="467789" y="377763"/>
              <a:chExt cx="11324850" cy="3108952"/>
            </a:xfrm>
          </p:grpSpPr>
          <p:sp>
            <p:nvSpPr>
              <p:cNvPr id="6" name="Rectangle 20"/>
              <p:cNvSpPr>
                <a:spLocks/>
              </p:cNvSpPr>
              <p:nvPr/>
            </p:nvSpPr>
            <p:spPr bwMode="auto">
              <a:xfrm>
                <a:off x="3611459" y="1174858"/>
                <a:ext cx="5020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2400" dirty="0">
                    <a:ea typeface="ＭＳ Ｐゴシック" charset="0"/>
                    <a:cs typeface="Gill Sans" charset="0"/>
                  </a:rPr>
                  <a:t>Yes</a:t>
                </a:r>
                <a:endParaRPr lang="en-US" sz="800" dirty="0">
                  <a:ea typeface="ＭＳ Ｐゴシック" charset="0"/>
                  <a:cs typeface="Gill Sans" charset="0"/>
                </a:endParaRPr>
              </a:p>
            </p:txBody>
          </p:sp>
          <p:sp>
            <p:nvSpPr>
              <p:cNvPr id="7" name="Rectangle 21"/>
              <p:cNvSpPr>
                <a:spLocks/>
              </p:cNvSpPr>
              <p:nvPr/>
            </p:nvSpPr>
            <p:spPr bwMode="auto">
              <a:xfrm>
                <a:off x="8334091" y="1174860"/>
                <a:ext cx="393437"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ea typeface="ＭＳ Ｐゴシック" charset="0"/>
                    <a:cs typeface="Gill Sans" charset="0"/>
                  </a:rPr>
                  <a:t>No</a:t>
                </a:r>
              </a:p>
            </p:txBody>
          </p:sp>
          <p:sp>
            <p:nvSpPr>
              <p:cNvPr id="8" name="Decision 7"/>
              <p:cNvSpPr/>
              <p:nvPr/>
            </p:nvSpPr>
            <p:spPr bwMode="auto">
              <a:xfrm>
                <a:off x="4740751" y="653413"/>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914099"/>
                <a:r>
                  <a:rPr lang="en-US" sz="1400" dirty="0">
                    <a:solidFill>
                      <a:srgbClr val="000000"/>
                    </a:solidFill>
                  </a:rPr>
                  <a:t>Is </a:t>
                </a:r>
                <a:r>
                  <a:rPr lang="en-US" sz="1400" dirty="0" smtClean="0">
                    <a:solidFill>
                      <a:srgbClr val="000000"/>
                    </a:solidFill>
                  </a:rPr>
                  <a:t>package named '</a:t>
                </a:r>
                <a:r>
                  <a:rPr lang="en-US" sz="1400" dirty="0" err="1" smtClean="0">
                    <a:solidFill>
                      <a:srgbClr val="000000"/>
                    </a:solidFill>
                  </a:rPr>
                  <a:t>nano</a:t>
                </a:r>
                <a:r>
                  <a:rPr lang="en-US" sz="1400" dirty="0" smtClean="0">
                    <a:solidFill>
                      <a:srgbClr val="000000"/>
                    </a:solidFill>
                  </a:rPr>
                  <a:t>'</a:t>
                </a:r>
                <a:r>
                  <a:rPr lang="en-US" sz="1400" dirty="0">
                    <a:solidFill>
                      <a:srgbClr val="000000"/>
                    </a:solidFill>
                  </a:rPr>
                  <a:t/>
                </a:r>
                <a:br>
                  <a:rPr lang="en-US" sz="1400" dirty="0">
                    <a:solidFill>
                      <a:srgbClr val="000000"/>
                    </a:solidFill>
                  </a:rPr>
                </a:br>
                <a:r>
                  <a:rPr lang="en-US" sz="1400" dirty="0" smtClean="0">
                    <a:solidFill>
                      <a:srgbClr val="000000"/>
                    </a:solidFill>
                  </a:rPr>
                  <a:t>installed?</a:t>
                </a:r>
              </a:p>
              <a:p>
                <a:pPr algn="ctr" defTabSz="914099"/>
                <a:r>
                  <a:rPr lang="en-US" sz="1400" dirty="0" smtClean="0">
                    <a:solidFill>
                      <a:srgbClr val="000000"/>
                    </a:solidFill>
                  </a:rPr>
                  <a:t>(test)</a:t>
                </a:r>
                <a:endParaRPr lang="en-US" sz="1400" dirty="0">
                  <a:solidFill>
                    <a:srgbClr val="000000"/>
                  </a:solidFill>
                </a:endParaRPr>
              </a:p>
            </p:txBody>
          </p:sp>
          <p:sp>
            <p:nvSpPr>
              <p:cNvPr id="9"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Do Nothing</a:t>
                </a:r>
              </a:p>
            </p:txBody>
          </p:sp>
          <p:sp>
            <p:nvSpPr>
              <p:cNvPr id="10"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Bring resource to desired </a:t>
                </a:r>
                <a:r>
                  <a:rPr lang="en-US" sz="1400" dirty="0" smtClean="0">
                    <a:solidFill>
                      <a:srgbClr val="000000"/>
                    </a:solidFill>
                  </a:rPr>
                  <a:t>state</a:t>
                </a:r>
              </a:p>
              <a:p>
                <a:pPr algn="ctr" defTabSz="914099"/>
                <a:r>
                  <a:rPr lang="en-US" sz="1400" dirty="0" smtClean="0">
                    <a:solidFill>
                      <a:srgbClr val="000000"/>
                    </a:solidFill>
                  </a:rPr>
                  <a:t>(repair)</a:t>
                </a:r>
                <a:endParaRPr lang="en-US" sz="1400" dirty="0">
                  <a:solidFill>
                    <a:srgbClr val="000000"/>
                  </a:solidFill>
                </a:endParaRPr>
              </a:p>
            </p:txBody>
          </p:sp>
          <p:cxnSp>
            <p:nvCxnSpPr>
              <p:cNvPr id="11" name="Elbow Connector 10"/>
              <p:cNvCxnSpPr>
                <a:stCxn id="8" idx="1"/>
                <a:endCxn id="9" idx="0"/>
              </p:cNvCxnSpPr>
              <p:nvPr/>
            </p:nvCxnSpPr>
            <p:spPr>
              <a:xfrm rot="10800000" flipV="1">
                <a:off x="1707280" y="1557144"/>
                <a:ext cx="3033471"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8" idx="3"/>
                <a:endCxn id="10" idx="0"/>
              </p:cNvCxnSpPr>
              <p:nvPr/>
            </p:nvCxnSpPr>
            <p:spPr>
              <a:xfrm>
                <a:off x="7519679" y="1557146"/>
                <a:ext cx="3033469"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9"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10"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bwMode="white">
            <a:xfrm>
              <a:off x="4575251" y="476853"/>
              <a:ext cx="3041498" cy="641208"/>
            </a:xfrm>
            <a:prstGeom prst="rect">
              <a:avLst/>
            </a:prstGeom>
          </p:spPr>
          <p:txBody>
            <a:bodyPr vert="horz" wrap="square" lIns="91440" tIns="91440" rIns="91440" bIns="91440" rtlCol="0">
              <a:noAutofit/>
            </a:bodyPr>
            <a:lstStyle/>
            <a:p>
              <a:pPr algn="ctr"/>
              <a:r>
                <a:rPr lang="en-US" sz="3200" dirty="0" smtClean="0">
                  <a:latin typeface="Inconsolata"/>
                  <a:cs typeface="Inconsolata"/>
                </a:rPr>
                <a:t>package '</a:t>
              </a:r>
              <a:r>
                <a:rPr lang="en-US" sz="3200" dirty="0" err="1" smtClean="0">
                  <a:latin typeface="Inconsolata"/>
                  <a:cs typeface="Inconsolata"/>
                </a:rPr>
                <a:t>nano</a:t>
              </a:r>
              <a:r>
                <a:rPr lang="en-US" sz="3200" dirty="0" smtClean="0">
                  <a:latin typeface="Inconsolata"/>
                  <a:cs typeface="Inconsolata"/>
                </a:rPr>
                <a:t>'</a:t>
              </a:r>
            </a:p>
          </p:txBody>
        </p:sp>
      </p:grpSp>
    </p:spTree>
    <p:extLst>
      <p:ext uri="{BB962C8B-B14F-4D97-AF65-F5344CB8AC3E}">
        <p14:creationId xmlns:p14="http://schemas.microsoft.com/office/powerpoint/2010/main" val="19965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Hello, World?</a:t>
            </a:r>
            <a:endParaRPr lang="en-US" dirty="0"/>
          </a:p>
        </p:txBody>
      </p:sp>
      <p:sp>
        <p:nvSpPr>
          <p:cNvPr id="3" name="Text Placeholder 2"/>
          <p:cNvSpPr>
            <a:spLocks noGrp="1"/>
          </p:cNvSpPr>
          <p:nvPr>
            <p:ph type="body" sz="quarter" idx="10"/>
          </p:nvPr>
        </p:nvSpPr>
        <p:spPr/>
        <p:txBody>
          <a:bodyPr/>
          <a:lstStyle/>
          <a:p>
            <a:r>
              <a:rPr lang="en-US" dirty="0" smtClean="0"/>
              <a:t>Create a recipe file that defines the policy: </a:t>
            </a:r>
          </a:p>
          <a:p>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342900" indent="-342900">
              <a:buFont typeface="+mj-lt"/>
              <a:buAutoNum type="arabicPeriod"/>
            </a:pPr>
            <a:endParaRPr lang="en-US" dirty="0" smtClean="0"/>
          </a:p>
          <a:p>
            <a:pPr marL="342900" indent="-342900">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Tree>
    <p:extLst>
      <p:ext uri="{BB962C8B-B14F-4D97-AF65-F5344CB8AC3E}">
        <p14:creationId xmlns:p14="http://schemas.microsoft.com/office/powerpoint/2010/main" val="35532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recipe file named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2800" dirty="0" err="1" smtClean="0"/>
              <a:t>hello.rb</a:t>
            </a:r>
            <a:endParaRPr lang="en-US" sz="2800" dirty="0"/>
          </a:p>
        </p:txBody>
      </p:sp>
      <p:sp>
        <p:nvSpPr>
          <p:cNvPr id="7" name="Content Placeholder 6"/>
          <p:cNvSpPr>
            <a:spLocks noGrp="1"/>
          </p:cNvSpPr>
          <p:nvPr>
            <p:ph sz="quarter" idx="12"/>
          </p:nvPr>
        </p:nvSpPr>
        <p:spPr/>
        <p:txBody>
          <a:bodyPr/>
          <a:lstStyle/>
          <a:p>
            <a:r>
              <a:rPr lang="en-US" dirty="0"/>
              <a:t>The file named "</a:t>
            </a:r>
            <a:r>
              <a:rPr lang="en-US" dirty="0" err="1"/>
              <a:t>hello.txt</a:t>
            </a:r>
            <a:r>
              <a:rPr lang="en-US" dirty="0"/>
              <a:t>" is created with the content "Hello, world!".</a:t>
            </a:r>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179713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Our Expectations</a:t>
            </a:r>
            <a:endParaRPr lang="en-US" dirty="0"/>
          </a:p>
        </p:txBody>
      </p:sp>
      <p:sp>
        <p:nvSpPr>
          <p:cNvPr id="3" name="Subtitle 2"/>
          <p:cNvSpPr>
            <a:spLocks noGrp="1"/>
          </p:cNvSpPr>
          <p:nvPr>
            <p:ph type="subTitle" idx="1"/>
          </p:nvPr>
        </p:nvSpPr>
        <p:spPr/>
        <p:txBody>
          <a:bodyPr/>
          <a:lstStyle/>
          <a:p>
            <a:r>
              <a:rPr lang="en-US" dirty="0" smtClean="0"/>
              <a:t>You will leave this workshop with a basic understanding Chef's core components and ensure you have a workstation with all necessary tools installed.</a:t>
            </a:r>
            <a:endParaRPr lang="en-US" dirty="0"/>
          </a:p>
        </p:txBody>
      </p:sp>
    </p:spTree>
    <p:extLst>
      <p:ext uri="{BB962C8B-B14F-4D97-AF65-F5344CB8AC3E}">
        <p14:creationId xmlns:p14="http://schemas.microsoft.com/office/powerpoint/2010/main" val="362685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chef-apply run a recipe file?</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173270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7416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Applying a recipe file</a:t>
            </a:r>
            <a:endParaRPr lang="en-US" dirty="0"/>
          </a:p>
        </p:txBody>
      </p:sp>
      <p:sp>
        <p:nvSpPr>
          <p:cNvPr id="3" name="Content Placeholder 2"/>
          <p:cNvSpPr>
            <a:spLocks noGrp="1"/>
          </p:cNvSpPr>
          <p:nvPr>
            <p:ph sz="quarter" idx="10"/>
          </p:nvPr>
        </p:nvSpPr>
        <p:spPr/>
        <p:txBody>
          <a:bodyPr>
            <a:noAutofit/>
          </a:bodyPr>
          <a:lstStyle/>
          <a:p>
            <a:r>
              <a:rPr lang="en-US" dirty="0"/>
              <a:t>Recipe: (chef-apply cookbook)::(chef-apply recipe)</a:t>
            </a:r>
          </a:p>
          <a:p>
            <a:r>
              <a:rPr lang="en-US" dirty="0"/>
              <a:t>  * file[</a:t>
            </a:r>
            <a:r>
              <a:rPr lang="en-US" dirty="0" err="1"/>
              <a:t>hello.txt</a:t>
            </a:r>
            <a:r>
              <a:rPr lang="en-US" dirty="0"/>
              <a:t>] action create</a:t>
            </a:r>
          </a:p>
          <a:p>
            <a:r>
              <a:rPr lang="en-US" dirty="0"/>
              <a:t>    - create new file </a:t>
            </a:r>
            <a:r>
              <a:rPr lang="en-US" dirty="0" err="1"/>
              <a:t>hello.txt</a:t>
            </a:r>
            <a:endParaRPr lang="en-US" dirty="0"/>
          </a:p>
          <a:p>
            <a:r>
              <a:rPr lang="en-US" dirty="0"/>
              <a:t>    - update content in file </a:t>
            </a:r>
            <a:r>
              <a:rPr lang="en-US" dirty="0" err="1"/>
              <a:t>hello.txt</a:t>
            </a:r>
            <a:r>
              <a:rPr lang="en-US" dirty="0"/>
              <a:t> from none to 315f5b</a:t>
            </a:r>
          </a:p>
          <a:p>
            <a:r>
              <a:rPr lang="en-US" dirty="0"/>
              <a:t>    --- </a:t>
            </a:r>
            <a:r>
              <a:rPr lang="en-US" dirty="0" err="1"/>
              <a:t>hello.txt</a:t>
            </a:r>
            <a:r>
              <a:rPr lang="en-US" dirty="0"/>
              <a:t>	2015-02-07 04:12:56.303999953 -0500</a:t>
            </a:r>
          </a:p>
          <a:p>
            <a:r>
              <a:rPr lang="en-US" dirty="0"/>
              <a:t>    +++ ./.hello.txt20150207-7977-13mwgr5	2015-02-07 04:12:56.303999953 -0500</a:t>
            </a:r>
          </a:p>
          <a:p>
            <a:r>
              <a:rPr lang="en-US" dirty="0"/>
              <a:t>    @@ -1 +1,2 @@</a:t>
            </a:r>
          </a:p>
          <a:p>
            <a:r>
              <a:rPr lang="en-US" dirty="0"/>
              <a:t>    +Hello, world!</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a:t>
            </a:r>
            <a:r>
              <a:rPr lang="en-US" dirty="0" err="1" smtClean="0"/>
              <a:t>hello.rb</a:t>
            </a:r>
            <a:endParaRPr lang="en-US" dirty="0"/>
          </a:p>
        </p:txBody>
      </p:sp>
      <p:sp>
        <p:nvSpPr>
          <p:cNvPr id="5" name="Rectangle 4"/>
          <p:cNvSpPr/>
          <p:nvPr/>
        </p:nvSpPr>
        <p:spPr bwMode="auto">
          <a:xfrm>
            <a:off x="840493" y="242551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9047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err="1" smtClean="0"/>
              <a:t>hello.txt</a:t>
            </a:r>
            <a:r>
              <a:rPr lang="en-US" dirty="0" smtClean="0"/>
              <a:t> say?</a:t>
            </a:r>
            <a:endParaRPr lang="en-US" dirty="0"/>
          </a:p>
        </p:txBody>
      </p:sp>
      <p:sp>
        <p:nvSpPr>
          <p:cNvPr id="3" name="Content Placeholder 2"/>
          <p:cNvSpPr>
            <a:spLocks noGrp="1"/>
          </p:cNvSpPr>
          <p:nvPr>
            <p:ph sz="quarter" idx="10"/>
          </p:nvPr>
        </p:nvSpPr>
        <p:spPr/>
        <p:txBody>
          <a:bodyPr/>
          <a:lstStyle/>
          <a:p>
            <a:r>
              <a:rPr lang="en-US" dirty="0" smtClean="0"/>
              <a:t>Hello, world!</a:t>
            </a:r>
            <a:endParaRPr lang="en-US" dirty="0"/>
          </a:p>
        </p:txBody>
      </p:sp>
      <p:sp>
        <p:nvSpPr>
          <p:cNvPr id="4" name="Text Placeholder 3"/>
          <p:cNvSpPr>
            <a:spLocks noGrp="1"/>
          </p:cNvSpPr>
          <p:nvPr>
            <p:ph type="body" sz="quarter" idx="11"/>
          </p:nvPr>
        </p:nvSpPr>
        <p:spPr/>
        <p:txBody>
          <a:bodyPr>
            <a:normAutofit/>
          </a:bodyPr>
          <a:lstStyle/>
          <a:p>
            <a:r>
              <a:rPr lang="en-US" dirty="0" smtClean="0"/>
              <a:t>$ cat </a:t>
            </a:r>
            <a:r>
              <a:rPr lang="en-US" dirty="0" err="1" smtClean="0"/>
              <a:t>hello.txt</a:t>
            </a:r>
            <a:endParaRPr lang="en-US" dirty="0"/>
          </a:p>
        </p:txBody>
      </p:sp>
      <p:sp>
        <p:nvSpPr>
          <p:cNvPr id="5" name="Rectangle 4"/>
          <p:cNvSpPr/>
          <p:nvPr/>
        </p:nvSpPr>
        <p:spPr bwMode="auto">
          <a:xfrm>
            <a:off x="840334" y="1736880"/>
            <a:ext cx="1082289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0182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193196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contents is modified?</a:t>
            </a:r>
          </a:p>
        </p:txBody>
      </p:sp>
    </p:spTree>
    <p:extLst>
      <p:ext uri="{BB962C8B-B14F-4D97-AF65-F5344CB8AC3E}">
        <p14:creationId xmlns:p14="http://schemas.microsoft.com/office/powerpoint/2010/main" val="395174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is removed?</a:t>
            </a:r>
          </a:p>
        </p:txBody>
      </p:sp>
    </p:spTree>
    <p:extLst>
      <p:ext uri="{BB962C8B-B14F-4D97-AF65-F5344CB8AC3E}">
        <p14:creationId xmlns:p14="http://schemas.microsoft.com/office/powerpoint/2010/main" val="316516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a:t>
            </a:r>
            <a:r>
              <a:rPr lang="en-US" dirty="0" smtClean="0"/>
              <a:t>permissions (mode), owner, or group change?</a:t>
            </a:r>
          </a:p>
          <a:p>
            <a:endParaRPr lang="en-US" dirty="0"/>
          </a:p>
          <a:p>
            <a:r>
              <a:rPr lang="en-US" dirty="0" smtClean="0"/>
              <a:t>Have we defined a policy for these attributes? </a:t>
            </a:r>
            <a:endParaRPr lang="en-US" dirty="0"/>
          </a:p>
        </p:txBody>
      </p:sp>
    </p:spTree>
    <p:extLst>
      <p:ext uri="{BB962C8B-B14F-4D97-AF65-F5344CB8AC3E}">
        <p14:creationId xmlns:p14="http://schemas.microsoft.com/office/powerpoint/2010/main" val="3094528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40" name="TextBox 3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82161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54712" y="3146323"/>
            <a:ext cx="801731" cy="1893192"/>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30" name="TextBox 2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88454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4041625" y="3138641"/>
            <a:ext cx="893854" cy="184461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cxnSp>
        <p:nvCxnSpPr>
          <p:cNvPr id="25" name="Straight Connector 2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43959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Taste of Chef</a:t>
            </a:r>
            <a:endParaRPr lang="en-US" dirty="0"/>
          </a:p>
        </p:txBody>
      </p:sp>
      <p:sp>
        <p:nvSpPr>
          <p:cNvPr id="3" name="Subtitle 2"/>
          <p:cNvSpPr>
            <a:spLocks noGrp="1"/>
          </p:cNvSpPr>
          <p:nvPr>
            <p:ph type="subTitle" idx="1"/>
          </p:nvPr>
        </p:nvSpPr>
        <p:spPr/>
        <p:txBody>
          <a:bodyPr/>
          <a:lstStyle/>
          <a:p>
            <a:r>
              <a:rPr lang="en-US" dirty="0" smtClean="0"/>
              <a:t>Chef is a large set of tools that are able to be used on multiple platforms and in numerous configurations. We will have time to only explore some of its most fundamental pieces.</a:t>
            </a:r>
            <a:endParaRPr lang="en-US" dirty="0"/>
          </a:p>
        </p:txBody>
      </p:sp>
    </p:spTree>
    <p:extLst>
      <p:ext uri="{BB962C8B-B14F-4D97-AF65-F5344CB8AC3E}">
        <p14:creationId xmlns:p14="http://schemas.microsoft.com/office/powerpoint/2010/main" val="197858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4671939" y="3615573"/>
            <a:ext cx="3003390" cy="1353522"/>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073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6424909" y="4145779"/>
            <a:ext cx="914400" cy="914400"/>
          </a:xfrm>
          <a:prstGeom prst="rect">
            <a:avLst/>
          </a:prstGeom>
        </p:spPr>
        <p:txBody>
          <a:bodyPr vert="horz" wrap="none" lIns="91440" tIns="91440" rIns="91440" bIns="91440" rtlCol="0" anchor="ctr">
            <a:noAutofit/>
          </a:bodyPr>
          <a:lstStyle/>
          <a:p>
            <a:pPr algn="ctr"/>
            <a:r>
              <a:rPr lang="en-US" sz="5400" dirty="0" smtClean="0"/>
              <a:t>?</a:t>
            </a:r>
          </a:p>
        </p:txBody>
      </p:sp>
    </p:spTree>
    <p:extLst>
      <p:ext uri="{BB962C8B-B14F-4D97-AF65-F5344CB8AC3E}">
        <p14:creationId xmlns:p14="http://schemas.microsoft.com/office/powerpoint/2010/main" val="317379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2260314" y="2629588"/>
            <a:ext cx="8230599" cy="3605702"/>
          </a:xfrm>
        </p:spPr>
        <p:txBody>
          <a:bodyPr>
            <a:noAutofit/>
          </a:bodyPr>
          <a:lstStyle/>
          <a:p>
            <a:r>
              <a:rPr lang="en-US" sz="2400" b="1" dirty="0" smtClean="0"/>
              <a:t>Read </a:t>
            </a:r>
            <a:r>
              <a:rPr lang="en-US" sz="2400" dirty="0" smtClean="0"/>
              <a:t>http://</a:t>
            </a:r>
            <a:r>
              <a:rPr lang="en-US" sz="2400" dirty="0" err="1" smtClean="0"/>
              <a:t>docs.chef.io</a:t>
            </a:r>
            <a:r>
              <a:rPr lang="en-US" sz="2400" dirty="0" smtClean="0"/>
              <a:t>/chef/</a:t>
            </a:r>
            <a:r>
              <a:rPr lang="en-US" sz="2400" dirty="0" err="1" smtClean="0"/>
              <a:t>resources.html#file</a:t>
            </a:r>
            <a:endParaRPr lang="en-US" sz="2400" dirty="0" smtClean="0">
              <a:solidFill>
                <a:schemeClr val="tx1"/>
              </a:solidFill>
            </a:endParaRPr>
          </a:p>
          <a:p>
            <a:endParaRPr lang="en-US" sz="2400" b="1" dirty="0" smtClean="0">
              <a:solidFill>
                <a:schemeClr val="tx1"/>
              </a:solidFill>
            </a:endParaRPr>
          </a:p>
          <a:p>
            <a:r>
              <a:rPr lang="en-US" sz="2400" b="1" dirty="0" smtClean="0">
                <a:solidFill>
                  <a:schemeClr val="tx1"/>
                </a:solidFill>
              </a:rPr>
              <a:t>Discover the file resource's:</a:t>
            </a:r>
          </a:p>
          <a:p>
            <a:pPr marL="800082" lvl="1" indent="-342900" algn="l">
              <a:buFontTx/>
              <a:buChar char="•"/>
            </a:pPr>
            <a:r>
              <a:rPr lang="en-US" sz="2000" dirty="0" smtClean="0">
                <a:solidFill>
                  <a:schemeClr val="tx1"/>
                </a:solidFill>
              </a:rPr>
              <a:t>default action</a:t>
            </a:r>
          </a:p>
          <a:p>
            <a:pPr marL="800082" lvl="1" indent="-342900" algn="l">
              <a:buFontTx/>
              <a:buChar char="•"/>
            </a:pPr>
            <a:r>
              <a:rPr lang="en-US" sz="2000" dirty="0" smtClean="0">
                <a:solidFill>
                  <a:schemeClr val="tx1"/>
                </a:solidFill>
              </a:rPr>
              <a:t>default values for </a:t>
            </a:r>
            <a:r>
              <a:rPr lang="en-US" sz="2000" dirty="0" smtClean="0">
                <a:solidFill>
                  <a:schemeClr val="tx1"/>
                </a:solidFill>
                <a:latin typeface="Inconsolata"/>
                <a:cs typeface="Inconsolata"/>
              </a:rPr>
              <a:t>mode</a:t>
            </a:r>
            <a:r>
              <a:rPr lang="en-US" sz="2000" dirty="0" smtClean="0">
                <a:solidFill>
                  <a:schemeClr val="tx1"/>
                </a:solidFill>
              </a:rPr>
              <a:t>, </a:t>
            </a:r>
            <a:r>
              <a:rPr lang="en-US" sz="2000" dirty="0" smtClean="0">
                <a:solidFill>
                  <a:schemeClr val="tx1"/>
                </a:solidFill>
                <a:latin typeface="Inconsolata"/>
                <a:cs typeface="Inconsolata"/>
              </a:rPr>
              <a:t>owner</a:t>
            </a:r>
            <a:r>
              <a:rPr lang="en-US" sz="2000" dirty="0" smtClean="0">
                <a:solidFill>
                  <a:schemeClr val="tx1"/>
                </a:solidFill>
              </a:rPr>
              <a:t>, and </a:t>
            </a:r>
            <a:r>
              <a:rPr lang="en-US" sz="2000" dirty="0" smtClean="0">
                <a:solidFill>
                  <a:schemeClr val="tx1"/>
                </a:solidFill>
                <a:latin typeface="Inconsolata"/>
                <a:cs typeface="Inconsolata"/>
              </a:rPr>
              <a:t>group</a:t>
            </a:r>
            <a:r>
              <a:rPr lang="en-US" sz="2000" dirty="0" smtClean="0">
                <a:solidFill>
                  <a:schemeClr val="tx1"/>
                </a:solidFill>
              </a:rPr>
              <a:t>.</a:t>
            </a:r>
            <a:endParaRPr lang="en-US" sz="2000" dirty="0" smtClean="0"/>
          </a:p>
          <a:p>
            <a:endParaRPr lang="en-US" sz="2400" b="1" dirty="0" smtClean="0"/>
          </a:p>
          <a:p>
            <a:r>
              <a:rPr lang="en-US" sz="2400" b="1" dirty="0" smtClean="0"/>
              <a:t>Update the </a:t>
            </a:r>
            <a:r>
              <a:rPr lang="en-US" sz="2400" b="1" dirty="0" smtClean="0">
                <a:latin typeface="Inconsolata"/>
                <a:cs typeface="Inconsolata"/>
              </a:rPr>
              <a:t>file</a:t>
            </a:r>
            <a:r>
              <a:rPr lang="en-US" sz="2400" b="1" dirty="0" smtClean="0"/>
              <a:t> policy in "</a:t>
            </a:r>
            <a:r>
              <a:rPr lang="en-US" sz="2400" b="1" dirty="0" err="1" smtClean="0"/>
              <a:t>hello.rb</a:t>
            </a:r>
            <a:r>
              <a:rPr lang="en-US" sz="2400" b="1" dirty="0" smtClean="0"/>
              <a:t>" to:</a:t>
            </a:r>
            <a:endParaRPr lang="en-US" sz="2400" b="1" dirty="0" smtClean="0">
              <a:solidFill>
                <a:srgbClr val="3E4346"/>
              </a:solidFill>
            </a:endParaRPr>
          </a:p>
          <a:p>
            <a:pPr lvl="1" algn="l"/>
            <a:r>
              <a:rPr lang="en-US" sz="2000" dirty="0" smtClean="0">
                <a:solidFill>
                  <a:srgbClr val="3E4346"/>
                </a:solidFill>
              </a:rPr>
              <a:t>The </a:t>
            </a:r>
            <a:r>
              <a:rPr lang="en-US" sz="2000" dirty="0" smtClean="0">
                <a:solidFill>
                  <a:srgbClr val="3E4346"/>
                </a:solidFill>
                <a:cs typeface="Inconsolata"/>
              </a:rPr>
              <a:t>file</a:t>
            </a:r>
            <a:r>
              <a:rPr lang="en-US" sz="2000" dirty="0" smtClean="0">
                <a:solidFill>
                  <a:srgbClr val="3E4346"/>
                </a:solidFill>
              </a:rPr>
              <a:t> named </a:t>
            </a:r>
            <a:r>
              <a:rPr lang="en-US" sz="2000" dirty="0" smtClean="0">
                <a:solidFill>
                  <a:srgbClr val="3E4346"/>
                </a:solidFill>
                <a:cs typeface="Inconsolata"/>
              </a:rPr>
              <a:t>"</a:t>
            </a:r>
            <a:r>
              <a:rPr lang="en-US" sz="2000" dirty="0" err="1" smtClean="0">
                <a:solidFill>
                  <a:srgbClr val="3E4346"/>
                </a:solidFill>
                <a:cs typeface="Inconsolata"/>
              </a:rPr>
              <a:t>hello.txt</a:t>
            </a:r>
            <a:r>
              <a:rPr lang="en-US" sz="2000" dirty="0" smtClean="0">
                <a:solidFill>
                  <a:srgbClr val="3E4346"/>
                </a:solidFill>
                <a:cs typeface="Inconsolata"/>
              </a:rPr>
              <a:t>" </a:t>
            </a:r>
            <a:r>
              <a:rPr lang="en-US" sz="2000" dirty="0" smtClean="0">
                <a:solidFill>
                  <a:srgbClr val="3E4346"/>
                </a:solidFill>
              </a:rPr>
              <a:t>should be </a:t>
            </a:r>
            <a:r>
              <a:rPr lang="en-US" sz="2000" dirty="0" smtClean="0">
                <a:solidFill>
                  <a:srgbClr val="3E4346"/>
                </a:solidFill>
                <a:cs typeface="Inconsolata"/>
              </a:rPr>
              <a:t>created</a:t>
            </a:r>
            <a:r>
              <a:rPr lang="en-US" sz="2000" dirty="0" smtClean="0">
                <a:solidFill>
                  <a:srgbClr val="3E4346"/>
                </a:solidFill>
              </a:rPr>
              <a:t> with the </a:t>
            </a:r>
            <a:r>
              <a:rPr lang="en-US" sz="2000" dirty="0" smtClean="0">
                <a:solidFill>
                  <a:srgbClr val="3E4346"/>
                </a:solidFill>
                <a:cs typeface="Inconsolata"/>
              </a:rPr>
              <a:t>content</a:t>
            </a:r>
            <a:r>
              <a:rPr lang="en-US" sz="2000" b="1" dirty="0" smtClean="0">
                <a:solidFill>
                  <a:srgbClr val="3E4346"/>
                </a:solidFill>
              </a:rPr>
              <a:t> </a:t>
            </a:r>
            <a:r>
              <a:rPr lang="en-US" sz="2000" dirty="0" smtClean="0">
                <a:solidFill>
                  <a:srgbClr val="3E4346"/>
                </a:solidFill>
              </a:rPr>
              <a:t>"Hello, world!", </a:t>
            </a:r>
            <a:r>
              <a:rPr lang="en-US" sz="2000" dirty="0" smtClean="0">
                <a:solidFill>
                  <a:srgbClr val="3E4346"/>
                </a:solidFill>
                <a:cs typeface="Inconsolata"/>
              </a:rPr>
              <a:t>mode</a:t>
            </a:r>
            <a:r>
              <a:rPr lang="en-US" sz="2000" dirty="0" smtClean="0">
                <a:solidFill>
                  <a:srgbClr val="3E4346"/>
                </a:solidFill>
              </a:rPr>
              <a:t> "0644", </a:t>
            </a:r>
            <a:r>
              <a:rPr lang="en-US" sz="2000" dirty="0" smtClean="0">
                <a:solidFill>
                  <a:srgbClr val="3E4346"/>
                </a:solidFill>
                <a:cs typeface="Inconsolata"/>
              </a:rPr>
              <a:t>owner</a:t>
            </a:r>
            <a:r>
              <a:rPr lang="en-US" sz="2000" dirty="0" smtClean="0">
                <a:solidFill>
                  <a:srgbClr val="3E4346"/>
                </a:solidFill>
              </a:rPr>
              <a:t> is "root", and </a:t>
            </a:r>
            <a:r>
              <a:rPr lang="en-US" sz="2000" dirty="0" smtClean="0">
                <a:solidFill>
                  <a:srgbClr val="3E4346"/>
                </a:solidFill>
                <a:cs typeface="Inconsolata"/>
              </a:rPr>
              <a:t>group</a:t>
            </a:r>
            <a:r>
              <a:rPr lang="en-US" sz="2000" dirty="0" smtClean="0">
                <a:solidFill>
                  <a:srgbClr val="3E4346"/>
                </a:solidFill>
              </a:rPr>
              <a:t> is "root"</a:t>
            </a:r>
          </a:p>
          <a:p>
            <a:endParaRPr lang="en-US" sz="2400" dirty="0">
              <a:solidFill>
                <a:srgbClr val="3E4346"/>
              </a:solidFill>
            </a:endParaRPr>
          </a:p>
        </p:txBody>
      </p:sp>
    </p:spTree>
    <p:extLst>
      <p:ext uri="{BB962C8B-B14F-4D97-AF65-F5344CB8AC3E}">
        <p14:creationId xmlns:p14="http://schemas.microsoft.com/office/powerpoint/2010/main" val="75055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updated file resource</a:t>
            </a:r>
            <a:endParaRPr lang="en-US" dirty="0"/>
          </a:p>
        </p:txBody>
      </p:sp>
      <p:sp>
        <p:nvSpPr>
          <p:cNvPr id="3" name="Content Placeholder 2"/>
          <p:cNvSpPr>
            <a:spLocks noGrp="1"/>
          </p:cNvSpPr>
          <p:nvPr>
            <p:ph sz="quarter" idx="10"/>
          </p:nvPr>
        </p:nvSpPr>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p>
          <a:p>
            <a:r>
              <a:rPr lang="en-US" dirty="0"/>
              <a:t>end</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err="1" smtClean="0"/>
              <a:t>hello.rb</a:t>
            </a:r>
            <a:endParaRPr lang="en-US" dirty="0"/>
          </a:p>
        </p:txBody>
      </p:sp>
      <p:sp>
        <p:nvSpPr>
          <p:cNvPr id="5" name="Content Placeholder 4"/>
          <p:cNvSpPr>
            <a:spLocks noGrp="1"/>
          </p:cNvSpPr>
          <p:nvPr>
            <p:ph sz="quarter" idx="12"/>
          </p:nvPr>
        </p:nvSpPr>
        <p:spPr/>
        <p:txBody>
          <a:bodyPr>
            <a:normAutofit lnSpcReduction="10000"/>
          </a:bodyPr>
          <a:lstStyle/>
          <a:p>
            <a:r>
              <a:rPr lang="en-US" sz="2800" dirty="0" smtClean="0"/>
              <a:t>The default action is to create (not necessary to define it).</a:t>
            </a:r>
          </a:p>
          <a:p>
            <a:endParaRPr lang="en-US" sz="2800" dirty="0" smtClean="0"/>
          </a:p>
          <a:p>
            <a:r>
              <a:rPr lang="en-US" sz="2800" dirty="0" smtClean="0"/>
              <a:t>The default mode is "0777".</a:t>
            </a:r>
          </a:p>
          <a:p>
            <a:endParaRPr lang="en-US" sz="2800" dirty="0" smtClean="0"/>
          </a:p>
          <a:p>
            <a:r>
              <a:rPr lang="en-US" sz="2800" dirty="0" smtClean="0"/>
              <a:t>The default owner is the current user (could change).</a:t>
            </a:r>
          </a:p>
          <a:p>
            <a:endParaRPr lang="en-US" sz="2800" dirty="0" smtClean="0"/>
          </a:p>
          <a:p>
            <a:r>
              <a:rPr lang="en-US" sz="2800" dirty="0" smtClean="0"/>
              <a:t>The default group is the POSIX group (if available).</a:t>
            </a:r>
            <a:endParaRPr lang="en-US" sz="2800" dirty="0"/>
          </a:p>
        </p:txBody>
      </p:sp>
      <p:sp>
        <p:nvSpPr>
          <p:cNvPr id="12" name="Text Placeholder 6"/>
          <p:cNvSpPr>
            <a:spLocks noGrp="1"/>
          </p:cNvSpPr>
          <p:nvPr>
            <p:ph type="body" sz="quarter" idx="14"/>
          </p:nvPr>
        </p:nvSpPr>
        <p:spPr>
          <a:xfrm>
            <a:off x="840812" y="2655989"/>
            <a:ext cx="5283200" cy="469900"/>
          </a:xfrm>
        </p:spPr>
        <p:txBody>
          <a:bodyPr/>
          <a:lstStyle/>
          <a:p>
            <a:r>
              <a:rPr lang="en-US" dirty="0" smtClean="0"/>
              <a:t>+</a:t>
            </a:r>
            <a:endParaRPr lang="en-US" dirty="0"/>
          </a:p>
        </p:txBody>
      </p:sp>
      <p:sp>
        <p:nvSpPr>
          <p:cNvPr id="13" name="Text Placeholder 6"/>
          <p:cNvSpPr>
            <a:spLocks noGrp="1"/>
          </p:cNvSpPr>
          <p:nvPr>
            <p:ph type="body" sz="quarter" idx="14"/>
          </p:nvPr>
        </p:nvSpPr>
        <p:spPr>
          <a:xfrm>
            <a:off x="840812" y="3143250"/>
            <a:ext cx="5283200" cy="469900"/>
          </a:xfrm>
        </p:spPr>
        <p:txBody>
          <a:bodyPr/>
          <a:lstStyle/>
          <a:p>
            <a:r>
              <a:rPr lang="en-US" dirty="0" smtClean="0"/>
              <a:t>+</a:t>
            </a:r>
            <a:endParaRPr lang="en-US" dirty="0"/>
          </a:p>
        </p:txBody>
      </p:sp>
      <p:sp>
        <p:nvSpPr>
          <p:cNvPr id="14" name="Text Placeholder 6"/>
          <p:cNvSpPr>
            <a:spLocks noGrp="1"/>
          </p:cNvSpPr>
          <p:nvPr>
            <p:ph type="body" sz="quarter" idx="14"/>
          </p:nvPr>
        </p:nvSpPr>
        <p:spPr>
          <a:xfrm>
            <a:off x="840812" y="3626106"/>
            <a:ext cx="5283200" cy="469900"/>
          </a:xfrm>
        </p:spPr>
        <p:txBody>
          <a:bodyPr/>
          <a:lstStyle/>
          <a:p>
            <a:r>
              <a:rPr lang="en-US" dirty="0" smtClean="0"/>
              <a:t>+</a:t>
            </a:r>
            <a:endParaRPr lang="en-US" dirty="0"/>
          </a:p>
        </p:txBody>
      </p:sp>
    </p:spTree>
    <p:extLst>
      <p:ext uri="{BB962C8B-B14F-4D97-AF65-F5344CB8AC3E}">
        <p14:creationId xmlns:p14="http://schemas.microsoft.com/office/powerpoint/2010/main" val="16694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Tree>
    <p:extLst>
      <p:ext uri="{BB962C8B-B14F-4D97-AF65-F5344CB8AC3E}">
        <p14:creationId xmlns:p14="http://schemas.microsoft.com/office/powerpoint/2010/main" val="371143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Text Placeholder 2"/>
          <p:cNvSpPr>
            <a:spLocks noGrp="1"/>
          </p:cNvSpPr>
          <p:nvPr>
            <p:ph type="body" sz="quarter" idx="10"/>
          </p:nvPr>
        </p:nvSpPr>
        <p:spPr>
          <a:xfrm>
            <a:off x="2259204" y="4492072"/>
            <a:ext cx="8488899" cy="1907089"/>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342900" indent="-342900">
              <a:buFont typeface="+mj-lt"/>
              <a:buAutoNum type="arabicPeriod"/>
            </a:pPr>
            <a:r>
              <a:rPr lang="en-US" dirty="0" smtClean="0"/>
              <a:t>Installs the $EDITOR</a:t>
            </a:r>
          </a:p>
          <a:p>
            <a:pPr marL="342900" indent="-342900">
              <a:buFont typeface="+mj-lt"/>
              <a:buAutoNum type="arabicPeriod"/>
            </a:pPr>
            <a:r>
              <a:rPr lang="en-US" dirty="0" smtClean="0"/>
              <a:t>Install the </a:t>
            </a:r>
            <a:r>
              <a:rPr lang="en-US" dirty="0" smtClean="0">
                <a:latin typeface="Inconsolata"/>
                <a:cs typeface="Inconsolata"/>
              </a:rPr>
              <a:t>tree </a:t>
            </a:r>
            <a:r>
              <a:rPr lang="en-US" dirty="0" smtClean="0"/>
              <a:t>package</a:t>
            </a:r>
          </a:p>
          <a:p>
            <a:pPr marL="342900" indent="-342900">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Alright, it seems like I could create a recipe file to setup this workstation.</a:t>
            </a:r>
            <a:endParaRPr lang="en-US" dirty="0"/>
          </a:p>
        </p:txBody>
      </p:sp>
    </p:spTree>
    <p:extLst>
      <p:ext uri="{BB962C8B-B14F-4D97-AF65-F5344CB8AC3E}">
        <p14:creationId xmlns:p14="http://schemas.microsoft.com/office/powerpoint/2010/main" val="106418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our Editor</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"$EDITOR" is installed.</a:t>
            </a:r>
            <a:endParaRPr lang="en-US" dirty="0"/>
          </a:p>
        </p:txBody>
      </p:sp>
      <p:sp>
        <p:nvSpPr>
          <p:cNvPr id="5" name="Rectangle 4"/>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104418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the tree package</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tree is installed.</a:t>
            </a:r>
            <a:endParaRPr lang="en-US" dirty="0"/>
          </a:p>
        </p:txBody>
      </p:sp>
      <p:sp>
        <p:nvSpPr>
          <p:cNvPr id="6" name="Rectangle 5"/>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157168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customized MOTD </a:t>
            </a:r>
            <a:endParaRPr lang="en-US" dirty="0"/>
          </a:p>
        </p:txBody>
      </p:sp>
      <p:sp>
        <p:nvSpPr>
          <p:cNvPr id="3" name="Content Placeholder 2"/>
          <p:cNvSpPr>
            <a:spLocks noGrp="1"/>
          </p:cNvSpPr>
          <p:nvPr>
            <p:ph sz="quarter" idx="10"/>
          </p:nvPr>
        </p:nvSpPr>
        <p:spPr/>
        <p:txBody>
          <a:bodyPr anchor="ctr">
            <a:normAutofit/>
          </a:bodyPr>
          <a:lstStyle/>
          <a:p>
            <a:pPr algn="ctr"/>
            <a:r>
              <a:rPr lang="en-US" sz="13800" dirty="0" smtClean="0"/>
              <a:t>?</a:t>
            </a:r>
            <a:endParaRPr lang="en-US" sz="13800" dirty="0"/>
          </a:p>
        </p:txBody>
      </p:sp>
      <p:sp>
        <p:nvSpPr>
          <p:cNvPr id="4" name="Content Placeholder 3"/>
          <p:cNvSpPr>
            <a:spLocks noGrp="1"/>
          </p:cNvSpPr>
          <p:nvPr>
            <p:ph sz="quarter" idx="12"/>
          </p:nvPr>
        </p:nvSpPr>
        <p:spPr/>
        <p:txBody>
          <a:bodyPr>
            <a:normAutofit/>
          </a:bodyPr>
          <a:lstStyle/>
          <a:p>
            <a:pPr>
              <a:lnSpc>
                <a:spcPct val="110000"/>
              </a:lnSpc>
            </a:pPr>
            <a:r>
              <a:rPr lang="en-US" sz="2800" dirty="0" smtClean="0"/>
              <a:t>The </a:t>
            </a:r>
            <a:r>
              <a:rPr lang="en-US" sz="2800" dirty="0" smtClean="0">
                <a:cs typeface="Inconsolata"/>
              </a:rPr>
              <a:t>file</a:t>
            </a:r>
            <a:r>
              <a:rPr lang="en-US" sz="2800" dirty="0" smtClean="0"/>
              <a:t> named "/</a:t>
            </a:r>
            <a:r>
              <a:rPr lang="en-US" sz="2800" dirty="0" err="1" smtClean="0"/>
              <a:t>etc</a:t>
            </a:r>
            <a:r>
              <a:rPr lang="en-US" sz="2800" dirty="0" smtClean="0"/>
              <a:t>/</a:t>
            </a:r>
            <a:r>
              <a:rPr lang="en-US" sz="2800" dirty="0" err="1" smtClean="0"/>
              <a:t>motd</a:t>
            </a:r>
            <a:r>
              <a:rPr lang="en-US" sz="2800" dirty="0" smtClean="0"/>
              <a:t>" is created with the </a:t>
            </a:r>
            <a:r>
              <a:rPr lang="en-US" sz="2800" dirty="0" smtClean="0">
                <a:cs typeface="Inconsolata"/>
              </a:rPr>
              <a:t>content</a:t>
            </a:r>
            <a:r>
              <a:rPr lang="en-US" sz="2800" dirty="0" smtClean="0"/>
              <a:t> </a:t>
            </a:r>
            <a:r>
              <a:rPr lang="en-US" sz="2800" dirty="0"/>
              <a:t>"Property of ..."</a:t>
            </a:r>
            <a:r>
              <a:rPr lang="en-US" sz="2800" dirty="0" smtClean="0"/>
              <a:t>.</a:t>
            </a:r>
          </a:p>
        </p:txBody>
      </p:sp>
      <p:sp>
        <p:nvSpPr>
          <p:cNvPr id="6" name="Rectangle 5"/>
          <p:cNvSpPr/>
          <p:nvPr/>
        </p:nvSpPr>
        <p:spPr>
          <a:xfrm>
            <a:off x="3848179" y="6363568"/>
            <a:ext cx="4495642"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a:t>
            </a:r>
            <a:r>
              <a:rPr lang="en-US" dirty="0" err="1" smtClean="0">
                <a:cs typeface="Inconsolata"/>
              </a:rPr>
              <a:t>#file</a:t>
            </a:r>
            <a:endParaRPr lang="en-US" dirty="0">
              <a:cs typeface="Inconsolata"/>
            </a:endParaRPr>
          </a:p>
        </p:txBody>
      </p:sp>
    </p:spTree>
    <p:extLst>
      <p:ext uri="{BB962C8B-B14F-4D97-AF65-F5344CB8AC3E}">
        <p14:creationId xmlns:p14="http://schemas.microsoft.com/office/powerpoint/2010/main" val="292657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Subtitle 2"/>
          <p:cNvSpPr>
            <a:spLocks noGrp="1"/>
          </p:cNvSpPr>
          <p:nvPr>
            <p:ph type="subTitle" idx="1"/>
          </p:nvPr>
        </p:nvSpPr>
        <p:spPr>
          <a:xfrm>
            <a:off x="2260314" y="2629588"/>
            <a:ext cx="8230599" cy="2835509"/>
          </a:xfrm>
        </p:spPr>
        <p:txBody>
          <a:bodyPr>
            <a:noAutofit/>
          </a:bodyPr>
          <a:lstStyle/>
          <a:p>
            <a:r>
              <a:rPr lang="en-US" sz="2400" dirty="0"/>
              <a:t>Create a recipe file named </a:t>
            </a:r>
            <a:r>
              <a:rPr lang="en-US" sz="2400" dirty="0">
                <a:latin typeface="Inconsolata"/>
                <a:cs typeface="Inconsolata"/>
              </a:rPr>
              <a:t>"</a:t>
            </a:r>
            <a:r>
              <a:rPr lang="en-US" sz="2400" dirty="0" err="1">
                <a:latin typeface="Inconsolata"/>
                <a:cs typeface="Inconsolata"/>
              </a:rPr>
              <a:t>setup.rb</a:t>
            </a:r>
            <a:r>
              <a:rPr lang="en-US" sz="2400" dirty="0">
                <a:latin typeface="Inconsolata"/>
                <a:cs typeface="Inconsolata"/>
              </a:rPr>
              <a:t>"</a:t>
            </a:r>
            <a:r>
              <a:rPr lang="en-US" sz="2400" dirty="0"/>
              <a:t> that defines the policy: </a:t>
            </a:r>
          </a:p>
          <a:p>
            <a:endParaRPr lang="en-US" sz="2400" dirty="0"/>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"$EDITOR"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tree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file</a:t>
            </a:r>
            <a:r>
              <a:rPr lang="en-US" sz="2000" dirty="0">
                <a:solidFill>
                  <a:srgbClr val="3E4346"/>
                </a:solidFill>
              </a:rPr>
              <a:t> named "/</a:t>
            </a:r>
            <a:r>
              <a:rPr lang="en-US" sz="2000" dirty="0" err="1">
                <a:solidFill>
                  <a:srgbClr val="3E4346"/>
                </a:solidFill>
              </a:rPr>
              <a:t>etc</a:t>
            </a:r>
            <a:r>
              <a:rPr lang="en-US" sz="2000" dirty="0">
                <a:solidFill>
                  <a:srgbClr val="3E4346"/>
                </a:solidFill>
              </a:rPr>
              <a:t>/</a:t>
            </a:r>
            <a:r>
              <a:rPr lang="en-US" sz="2000" dirty="0" err="1">
                <a:solidFill>
                  <a:srgbClr val="3E4346"/>
                </a:solidFill>
              </a:rPr>
              <a:t>motd</a:t>
            </a:r>
            <a:r>
              <a:rPr lang="en-US" sz="2000" dirty="0">
                <a:solidFill>
                  <a:srgbClr val="3E4346"/>
                </a:solidFill>
              </a:rPr>
              <a:t>" is created with the </a:t>
            </a:r>
            <a:r>
              <a:rPr lang="en-US" sz="2000" dirty="0">
                <a:solidFill>
                  <a:srgbClr val="3E4346"/>
                </a:solidFill>
                <a:cs typeface="Inconsolata"/>
              </a:rPr>
              <a:t>content</a:t>
            </a:r>
            <a:r>
              <a:rPr lang="en-US" sz="2000" dirty="0">
                <a:solidFill>
                  <a:srgbClr val="3E4346"/>
                </a:solidFill>
              </a:rPr>
              <a:t> "Property of ...".</a:t>
            </a:r>
          </a:p>
          <a:p>
            <a:pPr marL="342900" indent="-342900">
              <a:buFont typeface="+mj-lt"/>
              <a:buAutoNum type="arabicPeriod"/>
            </a:pPr>
            <a:endParaRPr lang="en-US" sz="2400" dirty="0"/>
          </a:p>
          <a:p>
            <a:pPr marL="342900" indent="-342900">
              <a:buFont typeface="+mj-lt"/>
              <a:buAutoNum type="arabicPeriod"/>
            </a:pPr>
            <a:endParaRPr lang="en-US" sz="2400" dirty="0"/>
          </a:p>
        </p:txBody>
      </p:sp>
    </p:spTree>
    <p:extLst>
      <p:ext uri="{BB962C8B-B14F-4D97-AF65-F5344CB8AC3E}">
        <p14:creationId xmlns:p14="http://schemas.microsoft.com/office/powerpoint/2010/main" val="38308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the Language</a:t>
            </a:r>
            <a:endParaRPr lang="en-US" dirty="0"/>
          </a:p>
        </p:txBody>
      </p:sp>
      <p:sp>
        <p:nvSpPr>
          <p:cNvPr id="3" name="Subtitle 2"/>
          <p:cNvSpPr>
            <a:spLocks noGrp="1"/>
          </p:cNvSpPr>
          <p:nvPr>
            <p:ph type="subTitle" idx="1"/>
          </p:nvPr>
        </p:nvSpPr>
        <p:spPr/>
        <p:txBody>
          <a:bodyPr/>
          <a:lstStyle/>
          <a:p>
            <a:r>
              <a:rPr lang="en-US" dirty="0" smtClean="0"/>
              <a:t>Learning Chef is like learning a language. You will reach fluency very fast but it will take practice until you become comfortable.</a:t>
            </a:r>
          </a:p>
          <a:p>
            <a:endParaRPr lang="en-US" dirty="0"/>
          </a:p>
          <a:p>
            <a:pPr algn="ctr"/>
            <a:r>
              <a:rPr lang="en-US" b="1" dirty="0"/>
              <a:t>To best way to learn Chef is to use Chef</a:t>
            </a:r>
            <a:r>
              <a:rPr lang="en-US" b="1" dirty="0" smtClean="0"/>
              <a:t>.</a:t>
            </a:r>
            <a:endParaRPr lang="en-US" b="1" dirty="0"/>
          </a:p>
        </p:txBody>
      </p:sp>
    </p:spTree>
    <p:extLst>
      <p:ext uri="{BB962C8B-B14F-4D97-AF65-F5344CB8AC3E}">
        <p14:creationId xmlns:p14="http://schemas.microsoft.com/office/powerpoint/2010/main" val="5303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Workstation setup recipe file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err="1" smtClean="0"/>
              <a:t>setup.rb</a:t>
            </a:r>
            <a:endParaRPr lang="en-US" dirty="0"/>
          </a:p>
        </p:txBody>
      </p:sp>
      <p:sp>
        <p:nvSpPr>
          <p:cNvPr id="5" name="Content Placeholder 4"/>
          <p:cNvSpPr>
            <a:spLocks noGrp="1"/>
          </p:cNvSpPr>
          <p:nvPr>
            <p:ph sz="quarter" idx="12"/>
          </p:nvPr>
        </p:nvSpPr>
        <p:spPr/>
        <p:txBody>
          <a:bodyPr>
            <a:normAutofit/>
          </a:bodyPr>
          <a:lstStyle/>
          <a:p>
            <a:r>
              <a:rPr lang="en-US" sz="2800" dirty="0"/>
              <a:t>The package named "$EDITOR" is installed</a:t>
            </a:r>
            <a:r>
              <a:rPr lang="en-US" sz="2800" dirty="0" smtClean="0"/>
              <a:t>.</a:t>
            </a:r>
          </a:p>
          <a:p>
            <a:endParaRPr lang="en-US" sz="2800" dirty="0" smtClean="0"/>
          </a:p>
          <a:p>
            <a:r>
              <a:rPr lang="en-US" sz="2800" dirty="0" smtClean="0"/>
              <a:t>The package named tree is installed.</a:t>
            </a:r>
            <a:endParaRPr lang="en-US" sz="2800" dirty="0"/>
          </a:p>
          <a:p>
            <a:endParaRPr lang="en-US" sz="2800" dirty="0" smtClean="0"/>
          </a:p>
          <a:p>
            <a:r>
              <a:rPr lang="en-US" sz="2800" dirty="0"/>
              <a:t>The file named "/</a:t>
            </a:r>
            <a:r>
              <a:rPr lang="en-US" sz="2800" dirty="0" err="1"/>
              <a:t>etc</a:t>
            </a:r>
            <a:r>
              <a:rPr lang="en-US" sz="2800" dirty="0"/>
              <a:t>/</a:t>
            </a:r>
            <a:r>
              <a:rPr lang="en-US" sz="2800" dirty="0" err="1"/>
              <a:t>motd</a:t>
            </a:r>
            <a:r>
              <a:rPr lang="en-US" sz="2800" dirty="0"/>
              <a:t>" is created with the content </a:t>
            </a:r>
            <a:r>
              <a:rPr lang="en-US" sz="2800" dirty="0" smtClean="0"/>
              <a:t>"Property of ..."</a:t>
            </a:r>
            <a:r>
              <a:rPr lang="en-US" sz="2800" dirty="0"/>
              <a:t>.</a:t>
            </a:r>
          </a:p>
          <a:p>
            <a:endParaRPr lang="en-US" sz="2800" dirty="0"/>
          </a:p>
        </p:txBody>
      </p:sp>
    </p:spTree>
    <p:extLst>
      <p:ext uri="{BB962C8B-B14F-4D97-AF65-F5344CB8AC3E}">
        <p14:creationId xmlns:p14="http://schemas.microsoft.com/office/powerpoint/2010/main" val="203364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Tree>
    <p:extLst>
      <p:ext uri="{BB962C8B-B14F-4D97-AF65-F5344CB8AC3E}">
        <p14:creationId xmlns:p14="http://schemas.microsoft.com/office/powerpoint/2010/main" val="272360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is a resource?</a:t>
            </a:r>
            <a:endParaRPr lang="en-US" dirty="0"/>
          </a:p>
        </p:txBody>
      </p:sp>
    </p:spTree>
    <p:extLst>
      <p:ext uri="{BB962C8B-B14F-4D97-AF65-F5344CB8AC3E}">
        <p14:creationId xmlns:p14="http://schemas.microsoft.com/office/powerpoint/2010/main" val="234126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How did the </a:t>
            </a:r>
            <a:r>
              <a:rPr lang="en-US" dirty="0"/>
              <a:t>previous examples </a:t>
            </a:r>
            <a:r>
              <a:rPr lang="en-US" dirty="0" smtClean="0"/>
              <a:t>(i.e. </a:t>
            </a:r>
            <a:r>
              <a:rPr lang="en-US" dirty="0" smtClean="0">
                <a:latin typeface="Inconsolata"/>
                <a:cs typeface="Inconsolata"/>
              </a:rPr>
              <a:t>package</a:t>
            </a:r>
            <a:r>
              <a:rPr lang="en-US" dirty="0" smtClean="0"/>
              <a:t>, </a:t>
            </a:r>
            <a:r>
              <a:rPr lang="en-US" dirty="0" smtClean="0">
                <a:latin typeface="Inconsolata"/>
                <a:cs typeface="Inconsolata"/>
              </a:rPr>
              <a:t>service</a:t>
            </a:r>
            <a:r>
              <a:rPr lang="en-US" dirty="0" smtClean="0"/>
              <a:t>, </a:t>
            </a:r>
            <a:r>
              <a:rPr lang="en-US" dirty="0" smtClean="0">
                <a:latin typeface="Inconsolata"/>
                <a:cs typeface="Inconsolata"/>
              </a:rPr>
              <a:t>file</a:t>
            </a:r>
            <a:r>
              <a:rPr lang="en-US" dirty="0" smtClean="0"/>
              <a:t>) describe </a:t>
            </a:r>
            <a:r>
              <a:rPr lang="en-US" dirty="0"/>
              <a:t>the desired state of an element of our infrastructure?</a:t>
            </a:r>
            <a:endParaRPr lang="en-US" dirty="0" smtClean="0"/>
          </a:p>
          <a:p>
            <a:endParaRPr lang="en-US" dirty="0"/>
          </a:p>
          <a:p>
            <a:endParaRPr lang="en-US" dirty="0"/>
          </a:p>
        </p:txBody>
      </p:sp>
    </p:spTree>
    <p:extLst>
      <p:ext uri="{BB962C8B-B14F-4D97-AF65-F5344CB8AC3E}">
        <p14:creationId xmlns:p14="http://schemas.microsoft.com/office/powerpoint/2010/main" val="174377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Resources</a:t>
            </a:r>
          </a:p>
        </p:txBody>
      </p:sp>
      <p:sp>
        <p:nvSpPr>
          <p:cNvPr id="3" name="Subtitle 2"/>
          <p:cNvSpPr>
            <a:spLocks noGrp="1"/>
          </p:cNvSpPr>
          <p:nvPr>
            <p:ph type="subTitle" idx="1"/>
          </p:nvPr>
        </p:nvSpPr>
        <p:spPr/>
        <p:txBody>
          <a:bodyPr/>
          <a:lstStyle/>
          <a:p>
            <a:r>
              <a:rPr lang="en-US" dirty="0" smtClean="0"/>
              <a:t>What </a:t>
            </a:r>
            <a:r>
              <a:rPr lang="en-US" dirty="0"/>
              <a:t>are some other possible </a:t>
            </a:r>
            <a:r>
              <a:rPr lang="en-US" dirty="0" smtClean="0"/>
              <a:t>examples of resources</a:t>
            </a:r>
            <a:r>
              <a:rPr lang="en-US" dirty="0"/>
              <a:t>?</a:t>
            </a:r>
          </a:p>
        </p:txBody>
      </p:sp>
    </p:spTree>
    <p:extLst>
      <p:ext uri="{BB962C8B-B14F-4D97-AF65-F5344CB8AC3E}">
        <p14:creationId xmlns:p14="http://schemas.microsoft.com/office/powerpoint/2010/main" val="65619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a:t>
            </a:r>
            <a:r>
              <a:rPr lang="en-US" dirty="0"/>
              <a:t>does it mean </a:t>
            </a:r>
            <a:r>
              <a:rPr lang="en-US" dirty="0" smtClean="0"/>
              <a:t>for </a:t>
            </a:r>
            <a:r>
              <a:rPr lang="en-US" dirty="0"/>
              <a:t>a resource to be </a:t>
            </a:r>
            <a:r>
              <a:rPr lang="en-US" dirty="0" smtClean="0"/>
              <a:t>a statement </a:t>
            </a:r>
            <a:r>
              <a:rPr lang="en-US" dirty="0"/>
              <a:t>of configuration policy?</a:t>
            </a:r>
          </a:p>
        </p:txBody>
      </p:sp>
    </p:spTree>
    <p:extLst>
      <p:ext uri="{BB962C8B-B14F-4D97-AF65-F5344CB8AC3E}">
        <p14:creationId xmlns:p14="http://schemas.microsoft.com/office/powerpoint/2010/main" val="1728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fontScale="92500" lnSpcReduction="20000"/>
          </a:bodyPr>
          <a:lstStyle/>
          <a:p>
            <a:r>
              <a:rPr lang="en-US" dirty="0"/>
              <a:t>What is a resource?</a:t>
            </a:r>
          </a:p>
          <a:p>
            <a:endParaRPr lang="en-US" dirty="0"/>
          </a:p>
          <a:p>
            <a:r>
              <a:rPr lang="en-US" dirty="0"/>
              <a:t>How did the previous examples (i.e. </a:t>
            </a:r>
            <a:r>
              <a:rPr lang="en-US" dirty="0">
                <a:latin typeface="Inconsolata"/>
                <a:cs typeface="Inconsolata"/>
              </a:rPr>
              <a:t>package</a:t>
            </a:r>
            <a:r>
              <a:rPr lang="en-US" dirty="0"/>
              <a:t>, </a:t>
            </a:r>
            <a:r>
              <a:rPr lang="en-US" dirty="0">
                <a:latin typeface="Inconsolata"/>
                <a:cs typeface="Inconsolata"/>
              </a:rPr>
              <a:t>service</a:t>
            </a:r>
            <a:r>
              <a:rPr lang="en-US" dirty="0"/>
              <a:t>, </a:t>
            </a:r>
            <a:r>
              <a:rPr lang="en-US" dirty="0">
                <a:latin typeface="Inconsolata"/>
                <a:cs typeface="Inconsolata"/>
              </a:rPr>
              <a:t>file</a:t>
            </a:r>
            <a:r>
              <a:rPr lang="en-US" dirty="0"/>
              <a:t>) describe the desired state of an element of our infrastructure?</a:t>
            </a:r>
          </a:p>
          <a:p>
            <a:endParaRPr lang="en-US" dirty="0"/>
          </a:p>
          <a:p>
            <a:r>
              <a:rPr lang="en-US" dirty="0"/>
              <a:t>What are some other possible examples of resources?</a:t>
            </a:r>
          </a:p>
          <a:p>
            <a:endParaRPr lang="en-US" dirty="0"/>
          </a:p>
          <a:p>
            <a:r>
              <a:rPr lang="en-US" dirty="0"/>
              <a:t>What does it mean for a resource to be a statement of configuration policy?</a:t>
            </a:r>
          </a:p>
        </p:txBody>
      </p:sp>
    </p:spTree>
    <p:extLst>
      <p:ext uri="{BB962C8B-B14F-4D97-AF65-F5344CB8AC3E}">
        <p14:creationId xmlns:p14="http://schemas.microsoft.com/office/powerpoint/2010/main" val="6878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latin typeface="Inconsolata"/>
              <a:cs typeface="Inconsolata"/>
            </a:endParaRPr>
          </a:p>
          <a:p>
            <a:pPr marL="457200" indent="-457200">
              <a:buFont typeface="Arial"/>
              <a:buChar char="•"/>
            </a:pPr>
            <a:r>
              <a:rPr lang="en-US" dirty="0" smtClean="0">
                <a:latin typeface="Inconsolata"/>
                <a:cs typeface="Inconsolata"/>
              </a:rPr>
              <a:t>chef-apply</a:t>
            </a:r>
          </a:p>
          <a:p>
            <a:pPr marL="457200" indent="-457200">
              <a:buFont typeface="Arial"/>
              <a:buChar char="•"/>
            </a:pPr>
            <a:r>
              <a:rPr lang="en-US" dirty="0" smtClean="0"/>
              <a:t>Resources</a:t>
            </a:r>
          </a:p>
          <a:p>
            <a:pPr marL="457200" indent="-457200">
              <a:buFont typeface="Arial"/>
              <a:buChar char="•"/>
            </a:pPr>
            <a:r>
              <a:rPr lang="en-US" dirty="0" smtClean="0"/>
              <a:t>Resource - default actions and default attributes</a:t>
            </a:r>
          </a:p>
          <a:p>
            <a:pPr marL="457200" indent="-457200">
              <a:buFont typeface="Arial"/>
              <a:buChar char="•"/>
            </a:pPr>
            <a:r>
              <a:rPr lang="en-US" dirty="0"/>
              <a:t>Test and </a:t>
            </a:r>
            <a:r>
              <a:rPr lang="en-US" dirty="0" smtClean="0"/>
              <a:t>Repair</a:t>
            </a:r>
          </a:p>
          <a:p>
            <a:endParaRPr lang="en-US" dirty="0" smtClean="0"/>
          </a:p>
        </p:txBody>
      </p:sp>
    </p:spTree>
    <p:extLst>
      <p:ext uri="{BB962C8B-B14F-4D97-AF65-F5344CB8AC3E}">
        <p14:creationId xmlns:p14="http://schemas.microsoft.com/office/powerpoint/2010/main" val="191101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7527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Cookbooks</a:t>
            </a:r>
            <a:endParaRPr lang="en-US" dirty="0"/>
          </a:p>
        </p:txBody>
      </p:sp>
      <p:sp>
        <p:nvSpPr>
          <p:cNvPr id="3" name="Subtitle 2"/>
          <p:cNvSpPr>
            <a:spLocks noGrp="1"/>
          </p:cNvSpPr>
          <p:nvPr>
            <p:ph type="subTitle" idx="1"/>
          </p:nvPr>
        </p:nvSpPr>
        <p:spPr/>
        <p:txBody>
          <a:bodyPr/>
          <a:lstStyle/>
          <a:p>
            <a:r>
              <a:rPr lang="en-US" dirty="0" smtClean="0"/>
              <a:t>Organizing our recipes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4866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Your Infrastructure</a:t>
            </a:r>
            <a:endParaRPr lang="en-US" dirty="0"/>
          </a:p>
        </p:txBody>
      </p:sp>
      <p:sp>
        <p:nvSpPr>
          <p:cNvPr id="3" name="Subtitle 2"/>
          <p:cNvSpPr>
            <a:spLocks noGrp="1"/>
          </p:cNvSpPr>
          <p:nvPr>
            <p:ph type="subTitle" idx="1"/>
          </p:nvPr>
        </p:nvSpPr>
        <p:spPr/>
        <p:txBody>
          <a:bodyPr/>
          <a:lstStyle/>
          <a:p>
            <a:r>
              <a:rPr lang="en-US" dirty="0" smtClean="0"/>
              <a:t>You bring with you your own domain expertise and problems. Chef is a framework for solving those problems. Our job is to teach you how to express solutions to your problems with Chef.</a:t>
            </a:r>
            <a:endParaRPr lang="en-US" dirty="0"/>
          </a:p>
        </p:txBody>
      </p:sp>
    </p:spTree>
    <p:extLst>
      <p:ext uri="{BB962C8B-B14F-4D97-AF65-F5344CB8AC3E}">
        <p14:creationId xmlns:p14="http://schemas.microsoft.com/office/powerpoint/2010/main" val="1732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Great First Day!</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400" dirty="0" smtClean="0"/>
              <a:t> … at stand up you mentioned your workstation recipe - could you do something like that for a web server?</a:t>
            </a:r>
          </a:p>
          <a:p>
            <a:pPr>
              <a:lnSpc>
                <a:spcPct val="120000"/>
              </a:lnSpc>
            </a:pPr>
            <a:endParaRPr lang="en-US" sz="2400" dirty="0"/>
          </a:p>
          <a:p>
            <a:pPr>
              <a:lnSpc>
                <a:spcPct val="120000"/>
              </a:lnSpc>
            </a:pPr>
            <a:r>
              <a:rPr lang="en-US" sz="2400" dirty="0" smtClean="0"/>
              <a:t>Also, is there a way to package up recipes you create with a version number (and maybe a README)? I think </a:t>
            </a:r>
            <a:r>
              <a:rPr lang="en-US" sz="2400" dirty="0" smtClean="0">
                <a:latin typeface="Inconsolata"/>
                <a:cs typeface="Inconsolata"/>
              </a:rPr>
              <a:t>chef</a:t>
            </a:r>
            <a:r>
              <a:rPr lang="en-US" sz="2400" dirty="0" smtClean="0"/>
              <a:t> is able to generate something called a cookbook. Also, you really should start thinking about some version control. Don't want to lose all our hard work AGAIN ...</a:t>
            </a:r>
          </a:p>
        </p:txBody>
      </p:sp>
    </p:spTree>
    <p:extLst>
      <p:ext uri="{BB962C8B-B14F-4D97-AF65-F5344CB8AC3E}">
        <p14:creationId xmlns:p14="http://schemas.microsoft.com/office/powerpoint/2010/main" val="294480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Versioning?</a:t>
            </a:r>
            <a:endParaRPr lang="en-US" dirty="0"/>
          </a:p>
        </p:txBody>
      </p:sp>
      <p:sp>
        <p:nvSpPr>
          <p:cNvPr id="3" name="Text Placeholder 2"/>
          <p:cNvSpPr>
            <a:spLocks noGrp="1"/>
          </p:cNvSpPr>
          <p:nvPr>
            <p:ph type="body" sz="quarter" idx="10"/>
          </p:nvPr>
        </p:nvSpPr>
        <p:spPr>
          <a:xfrm>
            <a:off x="2259204" y="4492072"/>
            <a:ext cx="8488899" cy="1931331"/>
          </a:xfrm>
        </p:spPr>
        <p:txBody>
          <a:bodyPr>
            <a:normAutofit/>
          </a:bodyPr>
          <a:lstStyle/>
          <a:p>
            <a:pPr marL="342900" indent="-342900">
              <a:buFont typeface="Wingdings" charset="2"/>
              <a:buChar char="q"/>
            </a:pPr>
            <a:r>
              <a:rPr lang="en-US" sz="2000" dirty="0"/>
              <a:t>Use </a:t>
            </a:r>
            <a:r>
              <a:rPr lang="en-US" sz="2000" dirty="0">
                <a:latin typeface="Inconsolata"/>
                <a:cs typeface="Inconsolata"/>
              </a:rPr>
              <a:t>chef</a:t>
            </a:r>
            <a:r>
              <a:rPr lang="en-US" sz="2000" dirty="0"/>
              <a:t> to generate a cookbook to store our setup recipe</a:t>
            </a:r>
          </a:p>
          <a:p>
            <a:pPr marL="342900" indent="-342900">
              <a:buFont typeface="Wingdings" charset="2"/>
              <a:buChar char="q"/>
            </a:pPr>
            <a:r>
              <a:rPr lang="en-US" sz="2000" dirty="0"/>
              <a:t>Update our </a:t>
            </a:r>
            <a:r>
              <a:rPr lang="en-US" sz="2000" dirty="0" smtClean="0"/>
              <a:t>recipe </a:t>
            </a:r>
            <a:r>
              <a:rPr lang="en-US" sz="2000" dirty="0"/>
              <a:t>to install </a:t>
            </a:r>
            <a:r>
              <a:rPr lang="en-US" sz="2000" dirty="0" err="1">
                <a:latin typeface="Inconsolata"/>
                <a:cs typeface="Inconsolata"/>
              </a:rPr>
              <a:t>git</a:t>
            </a:r>
            <a:endParaRPr lang="en-US" sz="2000" dirty="0">
              <a:latin typeface="Inconsolata"/>
              <a:cs typeface="Inconsolata"/>
            </a:endParaRPr>
          </a:p>
          <a:p>
            <a:pPr marL="342900" indent="-342900">
              <a:buFont typeface="Wingdings" charset="2"/>
              <a:buChar char="q"/>
            </a:pPr>
            <a:r>
              <a:rPr lang="en-US" sz="2000" dirty="0"/>
              <a:t>Add the setup cookbook to version control</a:t>
            </a:r>
            <a:endParaRPr lang="en-US" sz="2000" dirty="0">
              <a:latin typeface="Inconsolata"/>
              <a:cs typeface="Inconsolata"/>
            </a:endParaRPr>
          </a:p>
        </p:txBody>
      </p:sp>
      <p:sp>
        <p:nvSpPr>
          <p:cNvPr id="4" name="Content Placeholder 3"/>
          <p:cNvSpPr>
            <a:spLocks noGrp="1"/>
          </p:cNvSpPr>
          <p:nvPr>
            <p:ph sz="quarter" idx="11"/>
          </p:nvPr>
        </p:nvSpPr>
        <p:spPr>
          <a:xfrm>
            <a:off x="2263171" y="2597173"/>
            <a:ext cx="7773087" cy="1146175"/>
          </a:xfrm>
        </p:spPr>
        <p:txBody>
          <a:bodyPr>
            <a:normAutofit fontScale="92500"/>
          </a:bodyPr>
          <a:lstStyle/>
          <a:p>
            <a:r>
              <a:rPr lang="en-US" dirty="0" smtClean="0"/>
              <a:t>She has </a:t>
            </a:r>
            <a:r>
              <a:rPr lang="en-US" dirty="0"/>
              <a:t>a </a:t>
            </a:r>
            <a:r>
              <a:rPr lang="en-US" dirty="0" smtClean="0"/>
              <a:t>point. How are we going to manage </a:t>
            </a:r>
            <a:r>
              <a:rPr lang="en-US" dirty="0"/>
              <a:t>this </a:t>
            </a:r>
            <a:r>
              <a:rPr lang="en-US" dirty="0" smtClean="0"/>
              <a:t>file when I start to use it on more workstations?</a:t>
            </a:r>
            <a:endParaRPr lang="en-US" dirty="0"/>
          </a:p>
        </p:txBody>
      </p:sp>
    </p:spTree>
    <p:extLst>
      <p:ext uri="{BB962C8B-B14F-4D97-AF65-F5344CB8AC3E}">
        <p14:creationId xmlns:p14="http://schemas.microsoft.com/office/powerpoint/2010/main" val="154993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Tree>
    <p:extLst>
      <p:ext uri="{BB962C8B-B14F-4D97-AF65-F5344CB8AC3E}">
        <p14:creationId xmlns:p14="http://schemas.microsoft.com/office/powerpoint/2010/main" val="393853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a:t>
            </a:r>
          </a:p>
          <a:p>
            <a:r>
              <a:rPr lang="en-US" dirty="0"/>
              <a:t>    chef -h/--help</a:t>
            </a:r>
          </a:p>
          <a:p>
            <a:r>
              <a:rPr lang="en-US" dirty="0"/>
              <a:t>    chef -v/--version</a:t>
            </a:r>
          </a:p>
          <a:p>
            <a:r>
              <a:rPr lang="en-US" dirty="0"/>
              <a:t>    chef command [arguments...] [options...]</a:t>
            </a:r>
          </a:p>
          <a:p>
            <a:endParaRPr lang="en-US" dirty="0"/>
          </a:p>
          <a:p>
            <a:endParaRPr lang="en-US" dirty="0"/>
          </a:p>
          <a:p>
            <a:r>
              <a:rPr lang="en-US" dirty="0"/>
              <a:t>Available Commands:</a:t>
            </a:r>
          </a:p>
          <a:p>
            <a:r>
              <a:rPr lang="en-US" dirty="0"/>
              <a:t>    exec        Runs the command in context of the embedded ruby</a:t>
            </a:r>
          </a:p>
          <a:p>
            <a:r>
              <a:rPr lang="en-US" dirty="0"/>
              <a:t>    gem         Runs the `gem` command in context of the embedded ruby</a:t>
            </a:r>
          </a:p>
          <a:p>
            <a:r>
              <a:rPr lang="en-US" dirty="0"/>
              <a:t>    generate    Generate a new app, cookbook, or component</a:t>
            </a:r>
          </a:p>
          <a:p>
            <a:r>
              <a:rPr lang="en-US" dirty="0"/>
              <a:t>    shell-</a:t>
            </a:r>
            <a:r>
              <a:rPr lang="en-US" dirty="0" err="1"/>
              <a:t>init</a:t>
            </a:r>
            <a:r>
              <a:rPr lang="en-US" dirty="0"/>
              <a:t>  Initialize your shell to use </a:t>
            </a:r>
            <a:r>
              <a:rPr lang="en-US" dirty="0" err="1"/>
              <a:t>ChefDK</a:t>
            </a:r>
            <a:r>
              <a:rPr lang="en-US" dirty="0"/>
              <a:t> as your primary ruby</a:t>
            </a:r>
          </a:p>
          <a:p>
            <a:r>
              <a:rPr lang="en-US" dirty="0"/>
              <a:t>    install     Install cookbooks from a </a:t>
            </a:r>
            <a:r>
              <a:rPr lang="en-US" dirty="0" err="1"/>
              <a:t>Policyfile</a:t>
            </a:r>
            <a:r>
              <a:rPr lang="en-US" dirty="0"/>
              <a:t> and generate a locked cookbook set</a:t>
            </a:r>
          </a:p>
          <a:p>
            <a:r>
              <a:rPr lang="en-US" dirty="0"/>
              <a:t>    update      Updates a </a:t>
            </a:r>
            <a:r>
              <a:rPr lang="en-US" dirty="0" err="1"/>
              <a:t>Policyfile.lock.json</a:t>
            </a:r>
            <a:r>
              <a:rPr lang="en-US" dirty="0"/>
              <a:t> with latest </a:t>
            </a:r>
            <a:r>
              <a:rPr lang="en-US" dirty="0" err="1"/>
              <a:t>run_list</a:t>
            </a:r>
            <a:r>
              <a:rPr lang="en-US" dirty="0"/>
              <a:t> and </a:t>
            </a:r>
            <a:r>
              <a:rPr lang="en-US" dirty="0" smtClean="0"/>
              <a:t>cookbooks</a:t>
            </a:r>
            <a:endParaRPr lang="en-US" sz="1800" dirty="0"/>
          </a:p>
        </p:txBody>
      </p:sp>
      <p:sp>
        <p:nvSpPr>
          <p:cNvPr id="4" name="Text Placeholder 3"/>
          <p:cNvSpPr>
            <a:spLocks noGrp="1"/>
          </p:cNvSpPr>
          <p:nvPr>
            <p:ph type="body" sz="quarter" idx="11"/>
          </p:nvPr>
        </p:nvSpPr>
        <p:spPr/>
        <p:txBody>
          <a:bodyPr>
            <a:normAutofit/>
          </a:bodyPr>
          <a:lstStyle/>
          <a:p>
            <a:r>
              <a:rPr lang="en-US" dirty="0" smtClean="0"/>
              <a:t>$ chef --help</a:t>
            </a:r>
            <a:endParaRPr lang="en-US" dirty="0"/>
          </a:p>
        </p:txBody>
      </p:sp>
      <p:sp>
        <p:nvSpPr>
          <p:cNvPr id="5" name="Rectangle 4"/>
          <p:cNvSpPr/>
          <p:nvPr/>
        </p:nvSpPr>
        <p:spPr bwMode="auto">
          <a:xfrm>
            <a:off x="815764" y="489382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4779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Cookbooks</a:t>
            </a:r>
            <a:endParaRPr lang="en-US" dirty="0">
              <a:cs typeface="Inconsolata"/>
            </a:endParaRPr>
          </a:p>
        </p:txBody>
      </p:sp>
      <p:sp>
        <p:nvSpPr>
          <p:cNvPr id="3" name="Subtitle 2"/>
          <p:cNvSpPr>
            <a:spLocks noGrp="1"/>
          </p:cNvSpPr>
          <p:nvPr>
            <p:ph type="subTitle" idx="4294967295"/>
          </p:nvPr>
        </p:nvSpPr>
        <p:spPr>
          <a:xfrm>
            <a:off x="2260314" y="2629587"/>
            <a:ext cx="8230599" cy="3165037"/>
          </a:xfrm>
        </p:spPr>
        <p:txBody>
          <a:bodyPr>
            <a:normAutofit/>
          </a:bodyPr>
          <a:lstStyle/>
          <a:p>
            <a:r>
              <a:rPr lang="en-US" sz="2800" dirty="0"/>
              <a:t>A cookbook is the fundamental unit of configuration and policy distribution. Each cookbook defines a scenario, such as everything needed to install and configure MySQL, and then it contains all of the components that are required to support that </a:t>
            </a:r>
            <a:r>
              <a:rPr lang="en-US" sz="2800" dirty="0" smtClean="0"/>
              <a:t>scenario</a:t>
            </a:r>
            <a:r>
              <a:rPr lang="en-US" sz="2800" dirty="0"/>
              <a:t> </a:t>
            </a:r>
            <a:r>
              <a:rPr lang="en-US" sz="2800" dirty="0" smtClean="0"/>
              <a:t>. . .</a:t>
            </a:r>
            <a:endParaRPr lang="en-US" sz="2800" dirty="0"/>
          </a:p>
        </p:txBody>
      </p:sp>
      <p:sp>
        <p:nvSpPr>
          <p:cNvPr id="5" name="Rectangle 4"/>
          <p:cNvSpPr/>
          <p:nvPr/>
        </p:nvSpPr>
        <p:spPr>
          <a:xfrm>
            <a:off x="4265099" y="6363568"/>
            <a:ext cx="3661805"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smtClean="0">
                <a:cs typeface="Inconsolata"/>
              </a:rPr>
              <a:t>/</a:t>
            </a:r>
            <a:r>
              <a:rPr lang="en-US" dirty="0" err="1" smtClean="0">
                <a:cs typeface="Inconsolata"/>
              </a:rPr>
              <a:t>cookbooks.html</a:t>
            </a:r>
            <a:endParaRPr lang="en-US" dirty="0">
              <a:cs typeface="Inconsolata"/>
            </a:endParaRPr>
          </a:p>
        </p:txBody>
      </p:sp>
    </p:spTree>
    <p:extLst>
      <p:ext uri="{BB962C8B-B14F-4D97-AF65-F5344CB8AC3E}">
        <p14:creationId xmlns:p14="http://schemas.microsoft.com/office/powerpoint/2010/main" val="25768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smtClean="0"/>
              <a:t>do?</a:t>
            </a:r>
            <a:endParaRPr lang="en-US" dirty="0"/>
          </a:p>
        </p:txBody>
      </p:sp>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endParaRPr lang="en-US" sz="1800"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840425" y="311845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3177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cookbook</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 chef generate cookbook NAME [options]</a:t>
            </a:r>
          </a:p>
          <a:p>
            <a:r>
              <a:rPr lang="en-US" dirty="0"/>
              <a:t>    -C, --copyright COPYRIGHT        Name of the copyright holder - defaults to 'The Authors'</a:t>
            </a:r>
          </a:p>
          <a:p>
            <a:r>
              <a:rPr lang="en-US" dirty="0"/>
              <a:t>    -m, --email EMAIL                Email address of the author - defaults </a:t>
            </a:r>
            <a:r>
              <a:rPr lang="en-US" dirty="0" smtClean="0"/>
              <a:t>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a:t>
            </a:r>
            <a:r>
              <a:rPr lang="en-US" dirty="0"/>
              <a:t>--generator-cookbook</a:t>
            </a:r>
          </a:p>
        </p:txBody>
      </p:sp>
      <p:sp>
        <p:nvSpPr>
          <p:cNvPr id="4" name="Text Placeholder 3"/>
          <p:cNvSpPr>
            <a:spLocks noGrp="1"/>
          </p:cNvSpPr>
          <p:nvPr>
            <p:ph type="body" sz="quarter" idx="11"/>
          </p:nvPr>
        </p:nvSpPr>
        <p:spPr/>
        <p:txBody>
          <a:bodyPr>
            <a:normAutofit/>
          </a:bodyPr>
          <a:lstStyle/>
          <a:p>
            <a:r>
              <a:rPr lang="en-US" dirty="0" smtClean="0"/>
              <a:t>$ chef generate cookbook --help</a:t>
            </a:r>
            <a:endParaRPr lang="en-US" dirty="0"/>
          </a:p>
        </p:txBody>
      </p:sp>
      <p:sp>
        <p:nvSpPr>
          <p:cNvPr id="5" name="Rectangle 4"/>
          <p:cNvSpPr/>
          <p:nvPr/>
        </p:nvSpPr>
        <p:spPr bwMode="auto">
          <a:xfrm>
            <a:off x="840426" y="172527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8977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directory[/root/setup] action create</a:t>
            </a:r>
          </a:p>
          <a:p>
            <a:r>
              <a:rPr lang="en-US" dirty="0"/>
              <a:t>    - create new directory /root/setup</a:t>
            </a:r>
          </a:p>
          <a:p>
            <a:r>
              <a:rPr lang="en-US" dirty="0"/>
              <a:t>  * template[/root/setup/</a:t>
            </a:r>
            <a:r>
              <a:rPr lang="en-US" dirty="0" err="1"/>
              <a:t>metadata.rb</a:t>
            </a:r>
            <a:r>
              <a:rPr lang="en-US" dirty="0"/>
              <a:t>] action </a:t>
            </a:r>
            <a:r>
              <a:rPr lang="en-US" dirty="0" err="1"/>
              <a:t>create_if_missing</a:t>
            </a:r>
            <a:endParaRPr lang="en-US" dirty="0"/>
          </a:p>
          <a:p>
            <a:r>
              <a:rPr lang="en-US" dirty="0"/>
              <a:t>    - create new file /root/setup/</a:t>
            </a:r>
            <a:r>
              <a:rPr lang="en-US" dirty="0" err="1"/>
              <a:t>metadata.rb</a:t>
            </a:r>
            <a:endParaRPr lang="en-US" dirty="0"/>
          </a:p>
          <a:p>
            <a:r>
              <a:rPr lang="en-US" dirty="0"/>
              <a:t>    - update content in file /root/setup/</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template[/root/setup/</a:t>
            </a:r>
            <a:r>
              <a:rPr lang="en-US" dirty="0" err="1"/>
              <a:t>README.md</a:t>
            </a:r>
            <a:r>
              <a:rPr lang="en-US" dirty="0"/>
              <a:t>] action </a:t>
            </a:r>
            <a:r>
              <a:rPr lang="en-US" dirty="0" err="1"/>
              <a:t>create_if_missing</a:t>
            </a:r>
            <a:endParaRPr lang="en-US" dirty="0"/>
          </a:p>
          <a:p>
            <a:r>
              <a:rPr lang="en-US" dirty="0"/>
              <a:t>    - create new file /root/setup/</a:t>
            </a:r>
            <a:r>
              <a:rPr lang="en-US" dirty="0" err="1"/>
              <a:t>README.md</a:t>
            </a:r>
            <a:endParaRPr lang="en-US" dirty="0"/>
          </a:p>
          <a:p>
            <a:r>
              <a:rPr lang="en-US" dirty="0"/>
              <a:t>    - update content in file /root/setup/</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[/root/setup/</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setup</a:t>
            </a:r>
            <a:endParaRPr lang="en-US" dirty="0"/>
          </a:p>
        </p:txBody>
      </p:sp>
      <p:sp>
        <p:nvSpPr>
          <p:cNvPr id="5" name="Rectangle 4"/>
          <p:cNvSpPr/>
          <p:nvPr/>
        </p:nvSpPr>
        <p:spPr bwMode="auto">
          <a:xfrm>
            <a:off x="852756" y="278557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1796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cookbook has a README</a:t>
            </a:r>
          </a:p>
        </p:txBody>
      </p:sp>
      <p:sp>
        <p:nvSpPr>
          <p:cNvPr id="3" name="Content Placeholder 2"/>
          <p:cNvSpPr>
            <a:spLocks noGrp="1"/>
          </p:cNvSpPr>
          <p:nvPr>
            <p:ph sz="quarter" idx="10"/>
          </p:nvPr>
        </p:nvSpPr>
        <p:spPr/>
        <p:txBody>
          <a:bodyPr>
            <a:noAutofit/>
          </a:bodyPr>
          <a:lstStyle/>
          <a:p>
            <a:r>
              <a:rPr lang="en-US" dirty="0"/>
              <a:t>setup</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en-US" dirty="0"/>
              <a:t>├── </a:t>
            </a:r>
            <a:r>
              <a:rPr lang="en-US" dirty="0" err="1"/>
              <a:t>metadata.rb</a:t>
            </a:r>
            <a:endParaRPr lang="en-US" dirty="0"/>
          </a:p>
          <a:p>
            <a:r>
              <a:rPr lang="en-US" dirty="0"/>
              <a:t>└── recipes</a:t>
            </a:r>
          </a:p>
          <a:p>
            <a:r>
              <a:rPr lang="en-US" dirty="0"/>
              <a:t>    └── </a:t>
            </a:r>
            <a:r>
              <a:rPr lang="en-US" dirty="0" err="1"/>
              <a:t>default.rb</a:t>
            </a:r>
            <a:endParaRPr lang="en-US" dirty="0"/>
          </a:p>
          <a:p>
            <a:endParaRPr lang="en-US" dirty="0"/>
          </a:p>
          <a:p>
            <a:r>
              <a:rPr lang="en-US" dirty="0"/>
              <a:t>1 directory, 5 files</a:t>
            </a:r>
          </a:p>
        </p:txBody>
      </p:sp>
      <p:sp>
        <p:nvSpPr>
          <p:cNvPr id="4" name="Text Placeholder 3"/>
          <p:cNvSpPr>
            <a:spLocks noGrp="1"/>
          </p:cNvSpPr>
          <p:nvPr>
            <p:ph type="body" sz="quarter" idx="11"/>
          </p:nvPr>
        </p:nvSpPr>
        <p:spPr/>
        <p:txBody>
          <a:bodyPr>
            <a:normAutofit/>
          </a:bodyPr>
          <a:lstStyle/>
          <a:p>
            <a:r>
              <a:rPr lang="en-US" dirty="0" smtClean="0"/>
              <a:t>$ tree setup</a:t>
            </a:r>
            <a:endParaRPr lang="en-US" dirty="0"/>
          </a:p>
        </p:txBody>
      </p:sp>
      <p:sp>
        <p:nvSpPr>
          <p:cNvPr id="6" name="Rectangle 5"/>
          <p:cNvSpPr/>
          <p:nvPr/>
        </p:nvSpPr>
        <p:spPr bwMode="auto">
          <a:xfrm>
            <a:off x="840693" y="2437910"/>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3388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README.md</a:t>
            </a:r>
            <a:endParaRPr lang="en-US" dirty="0"/>
          </a:p>
        </p:txBody>
      </p:sp>
      <p:sp>
        <p:nvSpPr>
          <p:cNvPr id="3" name="Subtitle 2"/>
          <p:cNvSpPr>
            <a:spLocks noGrp="1"/>
          </p:cNvSpPr>
          <p:nvPr>
            <p:ph type="subTitle" idx="1"/>
          </p:nvPr>
        </p:nvSpPr>
        <p:spPr/>
        <p:txBody>
          <a:bodyPr/>
          <a:lstStyle/>
          <a:p>
            <a:r>
              <a:rPr lang="en-US" dirty="0" smtClean="0"/>
              <a:t>The description of the cookbook's features written in Markdown.</a:t>
            </a:r>
            <a:endParaRPr lang="en-US" dirty="0"/>
          </a:p>
        </p:txBody>
      </p:sp>
      <p:sp>
        <p:nvSpPr>
          <p:cNvPr id="4" name="Content Placeholder 3"/>
          <p:cNvSpPr>
            <a:spLocks noGrp="1"/>
          </p:cNvSpPr>
          <p:nvPr>
            <p:ph sz="quarter" idx="4294967295"/>
          </p:nvPr>
        </p:nvSpPr>
        <p:spPr>
          <a:xfrm>
            <a:off x="2751909" y="6366268"/>
            <a:ext cx="6688183" cy="393100"/>
          </a:xfrm>
        </p:spPr>
        <p:txBody>
          <a:bodyPr>
            <a:normAutofit/>
          </a:bodyPr>
          <a:lstStyle/>
          <a:p>
            <a:pPr algn="ctr"/>
            <a:r>
              <a:rPr lang="en-US" sz="1800" dirty="0">
                <a:cs typeface="Inconsolata"/>
              </a:rPr>
              <a:t>http://</a:t>
            </a:r>
            <a:r>
              <a:rPr lang="en-US" sz="1800" dirty="0" err="1">
                <a:cs typeface="Inconsolata"/>
              </a:rPr>
              <a:t>daringfireball.net</a:t>
            </a:r>
            <a:r>
              <a:rPr lang="en-US" sz="1800" dirty="0">
                <a:cs typeface="Inconsolata"/>
              </a:rPr>
              <a:t>/projects/markdown/syntax</a:t>
            </a:r>
          </a:p>
        </p:txBody>
      </p:sp>
    </p:spTree>
    <p:extLst>
      <p:ext uri="{BB962C8B-B14F-4D97-AF65-F5344CB8AC3E}">
        <p14:creationId xmlns:p14="http://schemas.microsoft.com/office/powerpoint/2010/main" val="426442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Ask Me Anything (AMA)</a:t>
            </a:r>
            <a:endParaRPr lang="en-US" dirty="0"/>
          </a:p>
        </p:txBody>
      </p:sp>
      <p:sp>
        <p:nvSpPr>
          <p:cNvPr id="3" name="Subtitle 2"/>
          <p:cNvSpPr>
            <a:spLocks noGrp="1"/>
          </p:cNvSpPr>
          <p:nvPr>
            <p:ph type="subTitle" idx="1"/>
          </p:nvPr>
        </p:nvSpPr>
        <p:spPr/>
        <p:txBody>
          <a:bodyPr/>
          <a:lstStyle/>
          <a:p>
            <a:r>
              <a:rPr lang="en-US" dirty="0" smtClean="0"/>
              <a:t>All of us are coming here with </a:t>
            </a:r>
            <a:r>
              <a:rPr lang="en-US" i="1" dirty="0" smtClean="0"/>
              <a:t>unique </a:t>
            </a:r>
            <a:r>
              <a:rPr lang="en-US" dirty="0" smtClean="0"/>
              <a:t>experiences and from </a:t>
            </a:r>
            <a:r>
              <a:rPr lang="en-US" i="1" dirty="0" smtClean="0"/>
              <a:t>unique </a:t>
            </a:r>
            <a:r>
              <a:rPr lang="en-US" dirty="0" smtClean="0"/>
              <a:t>teams that are using Chef in </a:t>
            </a:r>
            <a:r>
              <a:rPr lang="en-US" i="1" dirty="0" smtClean="0"/>
              <a:t>unique </a:t>
            </a:r>
            <a:r>
              <a:rPr lang="en-US" dirty="0" smtClean="0"/>
              <a:t>ways. It is important that we answer your questions and set you on the path to find more.</a:t>
            </a:r>
            <a:endParaRPr lang="en-US" dirty="0"/>
          </a:p>
        </p:txBody>
      </p:sp>
    </p:spTree>
    <p:extLst>
      <p:ext uri="{BB962C8B-B14F-4D97-AF65-F5344CB8AC3E}">
        <p14:creationId xmlns:p14="http://schemas.microsoft.com/office/powerpoint/2010/main" val="294880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some metadata</a:t>
            </a:r>
            <a:endParaRPr lang="en-US" dirty="0"/>
          </a:p>
        </p:txBody>
      </p:sp>
      <p:sp>
        <p:nvSpPr>
          <p:cNvPr id="3" name="Content Placeholder 2"/>
          <p:cNvSpPr>
            <a:spLocks noGrp="1"/>
          </p:cNvSpPr>
          <p:nvPr>
            <p:ph sz="quarter" idx="10"/>
          </p:nvPr>
        </p:nvSpPr>
        <p:spPr/>
        <p:txBody>
          <a:bodyPr>
            <a:noAutofit/>
          </a:bodyPr>
          <a:lstStyle/>
          <a:p>
            <a:r>
              <a:rPr lang="en-US" dirty="0"/>
              <a:t>setup</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en-US" dirty="0"/>
              <a:t>├── </a:t>
            </a:r>
            <a:r>
              <a:rPr lang="en-US" dirty="0" err="1"/>
              <a:t>metadata.rb</a:t>
            </a:r>
            <a:endParaRPr lang="en-US" dirty="0"/>
          </a:p>
          <a:p>
            <a:r>
              <a:rPr lang="en-US" dirty="0"/>
              <a:t>└── recipes</a:t>
            </a:r>
          </a:p>
          <a:p>
            <a:r>
              <a:rPr lang="en-US" dirty="0"/>
              <a:t>    └── </a:t>
            </a:r>
            <a:r>
              <a:rPr lang="en-US" dirty="0" err="1"/>
              <a:t>default.rb</a:t>
            </a:r>
            <a:endParaRPr lang="en-US" dirty="0"/>
          </a:p>
          <a:p>
            <a:endParaRPr lang="en-US" dirty="0"/>
          </a:p>
          <a:p>
            <a:r>
              <a:rPr lang="en-US" dirty="0"/>
              <a:t>1 directory, 5 files</a:t>
            </a:r>
          </a:p>
        </p:txBody>
      </p:sp>
      <p:sp>
        <p:nvSpPr>
          <p:cNvPr id="4" name="Text Placeholder 3"/>
          <p:cNvSpPr>
            <a:spLocks noGrp="1"/>
          </p:cNvSpPr>
          <p:nvPr>
            <p:ph type="body" sz="quarter" idx="11"/>
          </p:nvPr>
        </p:nvSpPr>
        <p:spPr/>
        <p:txBody>
          <a:bodyPr>
            <a:normAutofit/>
          </a:bodyPr>
          <a:lstStyle/>
          <a:p>
            <a:r>
              <a:rPr lang="en-US" dirty="0" smtClean="0"/>
              <a:t>$ tree setup</a:t>
            </a:r>
            <a:endParaRPr lang="en-US" dirty="0"/>
          </a:p>
        </p:txBody>
      </p:sp>
      <p:sp>
        <p:nvSpPr>
          <p:cNvPr id="7" name="Rectangle 6"/>
          <p:cNvSpPr/>
          <p:nvPr/>
        </p:nvSpPr>
        <p:spPr bwMode="auto">
          <a:xfrm>
            <a:off x="837767" y="314762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6133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2260314" y="2629588"/>
            <a:ext cx="8230599" cy="2509816"/>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3796674" y="6363568"/>
            <a:ext cx="4598660"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smtClean="0">
                <a:cs typeface="Inconsolata"/>
              </a:rPr>
              <a:t>/</a:t>
            </a:r>
            <a:r>
              <a:rPr lang="en-US" dirty="0" err="1" smtClean="0">
                <a:cs typeface="Inconsolata"/>
              </a:rPr>
              <a:t>config_rb_metadata.html</a:t>
            </a:r>
            <a:endParaRPr lang="en-US" dirty="0">
              <a:cs typeface="Inconsolata"/>
            </a:endParaRPr>
          </a:p>
        </p:txBody>
      </p:sp>
    </p:spTree>
    <p:extLst>
      <p:ext uri="{BB962C8B-B14F-4D97-AF65-F5344CB8AC3E}">
        <p14:creationId xmlns:p14="http://schemas.microsoft.com/office/powerpoint/2010/main" val="36887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'setup'</a:t>
            </a:r>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setup'</a:t>
            </a:r>
          </a:p>
          <a:p>
            <a:r>
              <a:rPr lang="en-US" dirty="0" err="1"/>
              <a:t>long_description</a:t>
            </a:r>
            <a:r>
              <a:rPr lang="en-US" dirty="0"/>
              <a:t> 'Installs/Configures setup'</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setup/</a:t>
            </a:r>
            <a:r>
              <a:rPr lang="en-US" dirty="0" err="1" smtClean="0"/>
              <a:t>metadata.rb</a:t>
            </a:r>
            <a:endParaRPr lang="en-US" dirty="0"/>
          </a:p>
        </p:txBody>
      </p:sp>
      <p:sp>
        <p:nvSpPr>
          <p:cNvPr id="7" name="Rectangle 6"/>
          <p:cNvSpPr/>
          <p:nvPr/>
        </p:nvSpPr>
        <p:spPr bwMode="auto">
          <a:xfrm>
            <a:off x="837767" y="384199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9002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a folder for recipes</a:t>
            </a:r>
            <a:endParaRPr lang="en-US" dirty="0"/>
          </a:p>
        </p:txBody>
      </p:sp>
      <p:sp>
        <p:nvSpPr>
          <p:cNvPr id="3" name="Content Placeholder 2"/>
          <p:cNvSpPr>
            <a:spLocks noGrp="1"/>
          </p:cNvSpPr>
          <p:nvPr>
            <p:ph sz="quarter" idx="10"/>
          </p:nvPr>
        </p:nvSpPr>
        <p:spPr/>
        <p:txBody>
          <a:bodyPr>
            <a:noAutofit/>
          </a:bodyPr>
          <a:lstStyle/>
          <a:p>
            <a:r>
              <a:rPr lang="en-US" dirty="0"/>
              <a:t>setup</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en-US" dirty="0"/>
              <a:t>├── </a:t>
            </a:r>
            <a:r>
              <a:rPr lang="en-US" dirty="0" err="1"/>
              <a:t>metadata.rb</a:t>
            </a:r>
            <a:endParaRPr lang="en-US" dirty="0"/>
          </a:p>
          <a:p>
            <a:r>
              <a:rPr lang="en-US" dirty="0"/>
              <a:t>└── recipes</a:t>
            </a:r>
          </a:p>
          <a:p>
            <a:r>
              <a:rPr lang="en-US" dirty="0"/>
              <a:t>    └── </a:t>
            </a:r>
            <a:r>
              <a:rPr lang="en-US" dirty="0" err="1"/>
              <a:t>default.rb</a:t>
            </a:r>
            <a:endParaRPr lang="en-US" dirty="0"/>
          </a:p>
          <a:p>
            <a:endParaRPr lang="en-US" dirty="0"/>
          </a:p>
          <a:p>
            <a:r>
              <a:rPr lang="en-US" dirty="0"/>
              <a:t>1 directory, 5 files</a:t>
            </a:r>
          </a:p>
        </p:txBody>
      </p:sp>
      <p:sp>
        <p:nvSpPr>
          <p:cNvPr id="4" name="Text Placeholder 3"/>
          <p:cNvSpPr>
            <a:spLocks noGrp="1"/>
          </p:cNvSpPr>
          <p:nvPr>
            <p:ph type="body" sz="quarter" idx="11"/>
          </p:nvPr>
        </p:nvSpPr>
        <p:spPr/>
        <p:txBody>
          <a:bodyPr>
            <a:normAutofit/>
          </a:bodyPr>
          <a:lstStyle/>
          <a:p>
            <a:r>
              <a:rPr lang="en-US" dirty="0" smtClean="0"/>
              <a:t>$ tree setup</a:t>
            </a:r>
            <a:endParaRPr lang="en-US" dirty="0"/>
          </a:p>
        </p:txBody>
      </p:sp>
      <p:sp>
        <p:nvSpPr>
          <p:cNvPr id="7" name="Rectangle 6"/>
          <p:cNvSpPr/>
          <p:nvPr/>
        </p:nvSpPr>
        <p:spPr bwMode="auto">
          <a:xfrm>
            <a:off x="837768" y="3832843"/>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6810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a default recipe</a:t>
            </a:r>
            <a:endParaRPr lang="en-US" dirty="0"/>
          </a:p>
        </p:txBody>
      </p:sp>
      <p:sp>
        <p:nvSpPr>
          <p:cNvPr id="3" name="Content Placeholder 2"/>
          <p:cNvSpPr>
            <a:spLocks noGrp="1"/>
          </p:cNvSpPr>
          <p:nvPr>
            <p:ph sz="quarter" idx="10"/>
          </p:nvPr>
        </p:nvSpPr>
        <p:spPr/>
        <p:txBody>
          <a:bodyPr>
            <a:noAutofit/>
          </a:bodyPr>
          <a:lstStyle/>
          <a:p>
            <a:r>
              <a:rPr lang="en-US" dirty="0" smtClean="0"/>
              <a:t># </a:t>
            </a:r>
            <a:r>
              <a:rPr lang="en-US" dirty="0"/>
              <a:t>Cookbook Name:: setup</a:t>
            </a:r>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setup/recipes/</a:t>
            </a:r>
            <a:r>
              <a:rPr lang="en-US" dirty="0" err="1" smtClean="0"/>
              <a:t>default.rb</a:t>
            </a:r>
            <a:endParaRPr lang="en-US" dirty="0"/>
          </a:p>
        </p:txBody>
      </p:sp>
    </p:spTree>
    <p:extLst>
      <p:ext uri="{BB962C8B-B14F-4D97-AF65-F5344CB8AC3E}">
        <p14:creationId xmlns:p14="http://schemas.microsoft.com/office/powerpoint/2010/main" val="386081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the recipe into the cookbook</a:t>
            </a:r>
            <a:endParaRPr lang="en-US" dirty="0"/>
          </a:p>
        </p:txBody>
      </p:sp>
      <p:sp>
        <p:nvSpPr>
          <p:cNvPr id="3" name="Content Placeholder 2"/>
          <p:cNvSpPr>
            <a:spLocks noGrp="1"/>
          </p:cNvSpPr>
          <p:nvPr>
            <p:ph sz="quarter" idx="10"/>
          </p:nvPr>
        </p:nvSpPr>
        <p:spPr/>
        <p:txBody>
          <a:bodyPr>
            <a:noAutofit/>
          </a:bodyPr>
          <a:lstStyle/>
          <a:p>
            <a:endParaRPr lang="en-US"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cp</a:t>
            </a:r>
            <a:r>
              <a:rPr lang="en-US" dirty="0" smtClean="0"/>
              <a:t> </a:t>
            </a:r>
            <a:r>
              <a:rPr lang="en-US" dirty="0" err="1" smtClean="0"/>
              <a:t>setup.rb</a:t>
            </a:r>
            <a:r>
              <a:rPr lang="en-US" dirty="0" smtClean="0"/>
              <a:t> setup/recipes/</a:t>
            </a:r>
            <a:r>
              <a:rPr lang="en-US" dirty="0" err="1" smtClean="0"/>
              <a:t>setup.rb</a:t>
            </a:r>
            <a:endParaRPr lang="en-US" dirty="0"/>
          </a:p>
        </p:txBody>
      </p:sp>
    </p:spTree>
    <p:extLst>
      <p:ext uri="{BB962C8B-B14F-4D97-AF65-F5344CB8AC3E}">
        <p14:creationId xmlns:p14="http://schemas.microsoft.com/office/powerpoint/2010/main" val="106587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 Control</a:t>
            </a:r>
            <a:endParaRPr lang="en-US" dirty="0"/>
          </a:p>
        </p:txBody>
      </p:sp>
      <p:sp>
        <p:nvSpPr>
          <p:cNvPr id="4" name="Content Placeholder 3"/>
          <p:cNvSpPr>
            <a:spLocks noGrp="1"/>
          </p:cNvSpPr>
          <p:nvPr>
            <p:ph sz="quarter" idx="11"/>
          </p:nvPr>
        </p:nvSpPr>
        <p:spPr>
          <a:xfrm>
            <a:off x="2263171" y="2597173"/>
            <a:ext cx="7773087" cy="1146175"/>
          </a:xfrm>
        </p:spPr>
        <p:txBody>
          <a:bodyPr>
            <a:normAutofit/>
          </a:bodyPr>
          <a:lstStyle/>
          <a:p>
            <a:r>
              <a:rPr lang="en-US" dirty="0" err="1" smtClean="0"/>
              <a:t>Git</a:t>
            </a:r>
            <a:r>
              <a:rPr lang="en-US" dirty="0" smtClean="0"/>
              <a:t> is as good as any version control. Really anything is better than .</a:t>
            </a:r>
            <a:r>
              <a:rPr lang="en-US" dirty="0" err="1" smtClean="0"/>
              <a:t>bak</a:t>
            </a:r>
            <a:r>
              <a:rPr lang="en-US" dirty="0" smtClean="0"/>
              <a:t>!</a:t>
            </a:r>
            <a:endParaRPr lang="en-US" dirty="0"/>
          </a:p>
        </p:txBody>
      </p:sp>
      <p:sp>
        <p:nvSpPr>
          <p:cNvPr id="6" name="Text Placeholder 2"/>
          <p:cNvSpPr>
            <a:spLocks noGrp="1"/>
          </p:cNvSpPr>
          <p:nvPr>
            <p:ph type="body" sz="quarter" idx="10"/>
          </p:nvPr>
        </p:nvSpPr>
        <p:spPr>
          <a:xfrm>
            <a:off x="2259204" y="4492072"/>
            <a:ext cx="8488899" cy="1931331"/>
          </a:xfrm>
        </p:spPr>
        <p:txBody>
          <a:bodyPr>
            <a:normAutofit/>
          </a:bodyPr>
          <a:lstStyle/>
          <a:p>
            <a:pPr marL="342900" indent="-342900">
              <a:buFont typeface="Wingdings" charset="2"/>
              <a:buChar char="ü"/>
            </a:pPr>
            <a:r>
              <a:rPr lang="en-US" sz="2000" dirty="0"/>
              <a:t>Use </a:t>
            </a:r>
            <a:r>
              <a:rPr lang="en-US" sz="2000" dirty="0">
                <a:latin typeface="Inconsolata"/>
                <a:cs typeface="Inconsolata"/>
              </a:rPr>
              <a:t>chef</a:t>
            </a:r>
            <a:r>
              <a:rPr lang="en-US" sz="2000" dirty="0"/>
              <a:t> to generate a cookbook to store our setup recipe</a:t>
            </a:r>
          </a:p>
          <a:p>
            <a:pPr marL="342900" indent="-342900">
              <a:buFont typeface="Wingdings" charset="2"/>
              <a:buChar char="q"/>
            </a:pPr>
            <a:r>
              <a:rPr lang="en-US" sz="2000" dirty="0"/>
              <a:t>Update our </a:t>
            </a:r>
            <a:r>
              <a:rPr lang="en-US" sz="2000" dirty="0" smtClean="0"/>
              <a:t>recipe </a:t>
            </a:r>
            <a:r>
              <a:rPr lang="en-US" sz="2000" dirty="0"/>
              <a:t>to install </a:t>
            </a:r>
            <a:r>
              <a:rPr lang="en-US" sz="2000" dirty="0" err="1">
                <a:latin typeface="Inconsolata"/>
                <a:cs typeface="Inconsolata"/>
              </a:rPr>
              <a:t>git</a:t>
            </a:r>
            <a:endParaRPr lang="en-US" sz="2000" dirty="0">
              <a:latin typeface="Inconsolata"/>
              <a:cs typeface="Inconsolata"/>
            </a:endParaRPr>
          </a:p>
          <a:p>
            <a:pPr marL="342900" indent="-342900">
              <a:buFont typeface="Wingdings" charset="2"/>
              <a:buChar char="q"/>
            </a:pPr>
            <a:r>
              <a:rPr lang="en-US" sz="2000" dirty="0"/>
              <a:t>Add the setup cookbook to version control</a:t>
            </a:r>
            <a:endParaRPr lang="en-US" sz="2000" dirty="0">
              <a:latin typeface="Inconsolata"/>
              <a:cs typeface="Inconsolata"/>
            </a:endParaRPr>
          </a:p>
        </p:txBody>
      </p:sp>
    </p:spTree>
    <p:extLst>
      <p:ext uri="{BB962C8B-B14F-4D97-AF65-F5344CB8AC3E}">
        <p14:creationId xmlns:p14="http://schemas.microsoft.com/office/powerpoint/2010/main" val="392651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 </a:t>
            </a:r>
            <a:r>
              <a:rPr lang="en-US" dirty="0" err="1" smtClean="0">
                <a:latin typeface="Inconsolata"/>
                <a:cs typeface="Inconsolata"/>
              </a:rPr>
              <a:t>git</a:t>
            </a:r>
            <a:endParaRPr lang="en-US" dirty="0">
              <a:latin typeface="Inconsolata"/>
              <a:cs typeface="Inconsolata"/>
            </a:endParaRPr>
          </a:p>
        </p:txBody>
      </p:sp>
      <p:sp>
        <p:nvSpPr>
          <p:cNvPr id="3" name="Subtitle 2"/>
          <p:cNvSpPr>
            <a:spLocks noGrp="1"/>
          </p:cNvSpPr>
          <p:nvPr>
            <p:ph type="subTitle" idx="1"/>
          </p:nvPr>
        </p:nvSpPr>
        <p:spPr>
          <a:xfrm>
            <a:off x="2260314" y="2629588"/>
            <a:ext cx="8230599" cy="3077852"/>
          </a:xfrm>
        </p:spPr>
        <p:txBody>
          <a:bodyPr/>
          <a:lstStyle/>
          <a:p>
            <a:r>
              <a:rPr lang="en-US" dirty="0" smtClean="0"/>
              <a:t>Add the additional policy to the setup cookbook's setup recipe:</a:t>
            </a:r>
          </a:p>
          <a:p>
            <a:endParaRPr lang="en-US" dirty="0"/>
          </a:p>
          <a:p>
            <a:r>
              <a:rPr lang="en-US" dirty="0" smtClean="0">
                <a:latin typeface="Inconsolata"/>
                <a:cs typeface="Inconsolata"/>
              </a:rPr>
              <a:t>	The package named "</a:t>
            </a:r>
            <a:r>
              <a:rPr lang="en-US" dirty="0" err="1" smtClean="0">
                <a:latin typeface="Inconsolata"/>
                <a:cs typeface="Inconsolata"/>
              </a:rPr>
              <a:t>git</a:t>
            </a:r>
            <a:r>
              <a:rPr lang="en-US" dirty="0" smtClean="0">
                <a:latin typeface="Inconsolata"/>
                <a:cs typeface="Inconsolata"/>
              </a:rPr>
              <a:t>" is installed.</a:t>
            </a:r>
          </a:p>
          <a:p>
            <a:endParaRPr lang="en-US" dirty="0">
              <a:latin typeface="Inconsolata"/>
              <a:cs typeface="Inconsolata"/>
            </a:endParaRPr>
          </a:p>
          <a:p>
            <a:r>
              <a:rPr lang="en-US" dirty="0" smtClean="0"/>
              <a:t>Then apply this recipe with </a:t>
            </a:r>
            <a:r>
              <a:rPr lang="en-US" dirty="0" smtClean="0">
                <a:latin typeface="Inconsolata"/>
                <a:cs typeface="Inconsolata"/>
              </a:rPr>
              <a:t>chef-apply</a:t>
            </a:r>
            <a:endParaRPr lang="en-US" dirty="0">
              <a:latin typeface="Inconsolata"/>
              <a:cs typeface="Inconsolata"/>
            </a:endParaRPr>
          </a:p>
        </p:txBody>
      </p:sp>
    </p:spTree>
    <p:extLst>
      <p:ext uri="{BB962C8B-B14F-4D97-AF65-F5344CB8AC3E}">
        <p14:creationId xmlns:p14="http://schemas.microsoft.com/office/powerpoint/2010/main" val="317898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package "nano"</a:t>
            </a:r>
          </a:p>
          <a:p>
            <a:r>
              <a:rPr lang="en-US" dirty="0"/>
              <a:t>package "vim"</a:t>
            </a:r>
          </a:p>
          <a:p>
            <a:r>
              <a:rPr lang="en-US" dirty="0"/>
              <a:t>package "emacs"</a:t>
            </a:r>
          </a:p>
          <a:p>
            <a:endParaRPr lang="en-US" dirty="0"/>
          </a:p>
          <a:p>
            <a:r>
              <a:rPr lang="en-US" dirty="0"/>
              <a:t>package "tree"</a:t>
            </a:r>
          </a:p>
          <a:p>
            <a:r>
              <a:rPr lang="en-US" dirty="0" smtClean="0"/>
              <a:t>package "</a:t>
            </a:r>
            <a:r>
              <a:rPr lang="en-US" dirty="0" err="1" smtClean="0"/>
              <a:t>git</a:t>
            </a:r>
            <a:r>
              <a:rPr lang="en-US" dirty="0" smtClean="0"/>
              <a:t>"</a:t>
            </a:r>
          </a:p>
          <a:p>
            <a:endParaRPr lang="en-US" dirty="0"/>
          </a:p>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setup/recipes/</a:t>
            </a:r>
            <a:r>
              <a:rPr lang="en-US" dirty="0" err="1" smtClean="0"/>
              <a:t>setup.rb</a:t>
            </a:r>
            <a:endParaRPr lang="en-US" dirty="0"/>
          </a:p>
        </p:txBody>
      </p:sp>
      <p:sp>
        <p:nvSpPr>
          <p:cNvPr id="6" name="Text Placeholder 5"/>
          <p:cNvSpPr>
            <a:spLocks noGrp="1"/>
          </p:cNvSpPr>
          <p:nvPr>
            <p:ph type="body" sz="quarter" idx="13"/>
          </p:nvPr>
        </p:nvSpPr>
        <p:spPr>
          <a:xfrm>
            <a:off x="851281" y="3266197"/>
            <a:ext cx="10803205" cy="469900"/>
          </a:xfrm>
        </p:spPr>
        <p:txBody>
          <a:bodyPr/>
          <a:lstStyle/>
          <a:p>
            <a:r>
              <a:rPr lang="en-US" dirty="0" smtClean="0"/>
              <a:t>+</a:t>
            </a:r>
            <a:endParaRPr lang="en-US" dirty="0"/>
          </a:p>
        </p:txBody>
      </p:sp>
    </p:spTree>
    <p:extLst>
      <p:ext uri="{BB962C8B-B14F-4D97-AF65-F5344CB8AC3E}">
        <p14:creationId xmlns:p14="http://schemas.microsoft.com/office/powerpoint/2010/main" val="140645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Re-apply the setup recipe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a:t>yum_package</a:t>
            </a:r>
            <a:r>
              <a:rPr lang="en-US" dirty="0"/>
              <a:t>[</a:t>
            </a:r>
            <a:r>
              <a:rPr lang="en-US" dirty="0" err="1"/>
              <a:t>git</a:t>
            </a:r>
            <a:r>
              <a:rPr lang="en-US" dirty="0"/>
              <a:t>] action install</a:t>
            </a:r>
          </a:p>
          <a:p>
            <a:r>
              <a:rPr lang="en-US" dirty="0"/>
              <a:t>    - install version 1.7.1-3.el6_4.1 of package </a:t>
            </a:r>
            <a:r>
              <a:rPr lang="en-US" dirty="0" err="1"/>
              <a:t>git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setup/recipes/</a:t>
            </a:r>
            <a:r>
              <a:rPr lang="en-US" dirty="0" err="1" smtClean="0"/>
              <a:t>setup.rb</a:t>
            </a:r>
            <a:endParaRPr lang="en-US" dirty="0"/>
          </a:p>
        </p:txBody>
      </p:sp>
      <p:sp>
        <p:nvSpPr>
          <p:cNvPr id="5" name="Rectangle 4"/>
          <p:cNvSpPr/>
          <p:nvPr/>
        </p:nvSpPr>
        <p:spPr bwMode="auto">
          <a:xfrm>
            <a:off x="846904" y="244413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9626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Getting a Workstation</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965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chef-apply</a:t>
            </a:r>
            <a:endParaRPr lang="en-US" dirty="0">
              <a:latin typeface="Inconsolata"/>
              <a:cs typeface="Inconsolata"/>
            </a:endParaRPr>
          </a:p>
        </p:txBody>
      </p:sp>
      <p:sp>
        <p:nvSpPr>
          <p:cNvPr id="3" name="Subtitle 2"/>
          <p:cNvSpPr>
            <a:spLocks noGrp="1"/>
          </p:cNvSpPr>
          <p:nvPr>
            <p:ph type="subTitle" idx="1"/>
          </p:nvPr>
        </p:nvSpPr>
        <p:spPr>
          <a:xfrm>
            <a:off x="2260314" y="2629588"/>
            <a:ext cx="8529067" cy="3053244"/>
          </a:xfrm>
        </p:spPr>
        <p:txBody>
          <a:bodyPr>
            <a:normAutofit lnSpcReduction="10000"/>
          </a:bodyPr>
          <a:lstStyle/>
          <a:p>
            <a:r>
              <a:rPr lang="en-US" dirty="0">
                <a:latin typeface="Inconsolata"/>
                <a:cs typeface="Inconsolata"/>
              </a:rPr>
              <a:t>c</a:t>
            </a:r>
            <a:r>
              <a:rPr lang="en-US" dirty="0" smtClean="0">
                <a:latin typeface="Inconsolata"/>
                <a:cs typeface="Inconsolata"/>
              </a:rPr>
              <a:t>hef-apply</a:t>
            </a:r>
            <a:r>
              <a:rPr lang="en-US" dirty="0" smtClean="0"/>
              <a:t> is a great tool for applying resources (</a:t>
            </a:r>
            <a:r>
              <a:rPr lang="en-US" dirty="0" smtClean="0">
                <a:latin typeface="Inconsolata"/>
                <a:cs typeface="Inconsolata"/>
              </a:rPr>
              <a:t>-e</a:t>
            </a:r>
            <a:r>
              <a:rPr lang="en-US" dirty="0" smtClean="0"/>
              <a:t>) and for individual recipes but it does not know how to apply a cookbook. This is why we need to specify the path to the recipe file.</a:t>
            </a:r>
          </a:p>
          <a:p>
            <a:endParaRPr lang="en-US" dirty="0"/>
          </a:p>
          <a:p>
            <a:r>
              <a:rPr lang="en-US" dirty="0" smtClean="0"/>
              <a:t>A better tool for applying cookbooks is called </a:t>
            </a:r>
            <a:r>
              <a:rPr lang="en-US" dirty="0" smtClean="0">
                <a:latin typeface="Inconsolata"/>
                <a:cs typeface="Inconsolata"/>
              </a:rPr>
              <a:t>chef-client</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133168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 Control</a:t>
            </a:r>
            <a:endParaRPr lang="en-US" dirty="0"/>
          </a:p>
        </p:txBody>
      </p:sp>
      <p:sp>
        <p:nvSpPr>
          <p:cNvPr id="4" name="Content Placeholder 3"/>
          <p:cNvSpPr>
            <a:spLocks noGrp="1"/>
          </p:cNvSpPr>
          <p:nvPr>
            <p:ph sz="quarter" idx="11"/>
          </p:nvPr>
        </p:nvSpPr>
        <p:spPr>
          <a:xfrm>
            <a:off x="2263171" y="2597173"/>
            <a:ext cx="7773087" cy="1146175"/>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2259204" y="4492072"/>
            <a:ext cx="8488899" cy="1931331"/>
          </a:xfrm>
        </p:spPr>
        <p:txBody>
          <a:bodyPr>
            <a:noAutofit/>
          </a:bodyPr>
          <a:lstStyle/>
          <a:p>
            <a:pPr marL="342900" indent="-342900">
              <a:buFont typeface="Wingdings" charset="2"/>
              <a:buChar char="ü"/>
            </a:pPr>
            <a:r>
              <a:rPr lang="en-US" sz="2000" dirty="0"/>
              <a:t>Use </a:t>
            </a:r>
            <a:r>
              <a:rPr lang="en-US" sz="2000" dirty="0">
                <a:latin typeface="Inconsolata"/>
                <a:cs typeface="Inconsolata"/>
              </a:rPr>
              <a:t>chef</a:t>
            </a:r>
            <a:r>
              <a:rPr lang="en-US" sz="2000" dirty="0"/>
              <a:t> to generate a cookbook to store our setup recipe</a:t>
            </a:r>
          </a:p>
          <a:p>
            <a:pPr marL="342900" indent="-342900">
              <a:buFont typeface="Wingdings" charset="2"/>
              <a:buChar char="ü"/>
            </a:pPr>
            <a:r>
              <a:rPr lang="en-US" sz="2000" dirty="0"/>
              <a:t>Update our </a:t>
            </a:r>
            <a:r>
              <a:rPr lang="en-US" sz="2000" dirty="0" smtClean="0"/>
              <a:t>recipe </a:t>
            </a:r>
            <a:r>
              <a:rPr lang="en-US" sz="2000" dirty="0"/>
              <a:t>to install </a:t>
            </a:r>
            <a:r>
              <a:rPr lang="en-US" sz="2000" dirty="0" err="1" smtClean="0">
                <a:latin typeface="Inconsolata"/>
                <a:cs typeface="Inconsolata"/>
              </a:rPr>
              <a:t>git</a:t>
            </a:r>
            <a:endParaRPr lang="en-US" sz="2000" dirty="0" smtClean="0"/>
          </a:p>
          <a:p>
            <a:pPr marL="342900" indent="-342900">
              <a:buFont typeface="Wingdings" charset="2"/>
              <a:buChar char="q"/>
            </a:pPr>
            <a:r>
              <a:rPr lang="en-US" sz="2000" dirty="0" smtClean="0"/>
              <a:t>Add </a:t>
            </a:r>
            <a:r>
              <a:rPr lang="en-US" sz="2000" dirty="0"/>
              <a:t>the setup cookbook to version </a:t>
            </a:r>
            <a:r>
              <a:rPr lang="en-US" sz="2000" dirty="0" smtClean="0"/>
              <a:t>control</a:t>
            </a:r>
          </a:p>
        </p:txBody>
      </p:sp>
    </p:spTree>
    <p:extLst>
      <p:ext uri="{BB962C8B-B14F-4D97-AF65-F5344CB8AC3E}">
        <p14:creationId xmlns:p14="http://schemas.microsoft.com/office/powerpoint/2010/main" val="324591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r>
              <a:rPr lang="en-US" dirty="0" smtClean="0"/>
              <a:t>Move into the cookbook directory</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setup</a:t>
            </a:r>
            <a:endParaRPr lang="en-US" dirty="0"/>
          </a:p>
        </p:txBody>
      </p:sp>
    </p:spTree>
    <p:extLst>
      <p:ext uri="{BB962C8B-B14F-4D97-AF65-F5344CB8AC3E}">
        <p14:creationId xmlns:p14="http://schemas.microsoft.com/office/powerpoint/2010/main" val="188136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r>
              <a:rPr lang="en-US" dirty="0" smtClean="0"/>
              <a:t>Initialize it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p:txBody>
          <a:bodyPr/>
          <a:lstStyle/>
          <a:p>
            <a:r>
              <a:rPr lang="en-US" dirty="0"/>
              <a:t>Initialized empty </a:t>
            </a:r>
            <a:r>
              <a:rPr lang="en-US" dirty="0" err="1"/>
              <a:t>Git</a:t>
            </a:r>
            <a:r>
              <a:rPr lang="en-US" dirty="0"/>
              <a:t> repository in /root/setup/.</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Tree>
    <p:extLst>
      <p:ext uri="{BB962C8B-B14F-4D97-AF65-F5344CB8AC3E}">
        <p14:creationId xmlns:p14="http://schemas.microsoft.com/office/powerpoint/2010/main" val="249479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dirty="0"/>
              <a:t>Use </a:t>
            </a:r>
            <a:r>
              <a:rPr lang="en-US" dirty="0" err="1">
                <a:latin typeface="Inconsolata"/>
                <a:cs typeface="Inconsolata"/>
              </a:rPr>
              <a:t>git</a:t>
            </a:r>
            <a:r>
              <a:rPr lang="en-US" dirty="0">
                <a:latin typeface="Inconsolata"/>
                <a:cs typeface="Inconsolata"/>
              </a:rPr>
              <a:t> add</a:t>
            </a:r>
            <a:r>
              <a:rPr lang="en-US" dirty="0"/>
              <a:t> to stage files to be committed.</a:t>
            </a:r>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Tree>
    <p:extLst>
      <p:ext uri="{BB962C8B-B14F-4D97-AF65-F5344CB8AC3E}">
        <p14:creationId xmlns:p14="http://schemas.microsoft.com/office/powerpoint/2010/main" val="154144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a:t>The staging area is a file, generally contained in your </a:t>
            </a:r>
            <a:r>
              <a:rPr lang="en-US" dirty="0" err="1"/>
              <a:t>Git</a:t>
            </a:r>
            <a:r>
              <a:rPr lang="en-US" dirty="0"/>
              <a:t> directory, that stores information about what will go into your next commit. It’s sometimes referred to as the “index”, but it’s also common to refer to it as the staging area.</a:t>
            </a:r>
          </a:p>
        </p:txBody>
      </p:sp>
      <p:sp>
        <p:nvSpPr>
          <p:cNvPr id="4" name="Content Placeholder 3"/>
          <p:cNvSpPr>
            <a:spLocks noGrp="1"/>
          </p:cNvSpPr>
          <p:nvPr>
            <p:ph sz="quarter" idx="13"/>
          </p:nvPr>
        </p:nvSpPr>
        <p:spPr/>
        <p:txBody>
          <a:bodyPr/>
          <a:lstStyle/>
          <a:p>
            <a:r>
              <a:rPr lang="en-US" dirty="0"/>
              <a:t>http://</a:t>
            </a:r>
            <a:r>
              <a:rPr lang="en-US" dirty="0" err="1"/>
              <a:t>git-scm.com</a:t>
            </a:r>
            <a:r>
              <a:rPr lang="en-US" dirty="0"/>
              <a:t>/book/en/v2/Getting-Started-</a:t>
            </a:r>
            <a:r>
              <a:rPr lang="en-US" dirty="0" err="1"/>
              <a:t>Git</a:t>
            </a:r>
            <a:r>
              <a:rPr lang="en-US" dirty="0"/>
              <a:t>-Basics</a:t>
            </a:r>
          </a:p>
        </p:txBody>
      </p:sp>
    </p:spTree>
    <p:extLst>
      <p:ext uri="{BB962C8B-B14F-4D97-AF65-F5344CB8AC3E}">
        <p14:creationId xmlns:p14="http://schemas.microsoft.com/office/powerpoint/2010/main" val="263700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indent="-342900"/>
            <a:r>
              <a:rPr lang="en-US" dirty="0"/>
              <a:t>Use </a:t>
            </a:r>
            <a:r>
              <a:rPr lang="en-US" dirty="0" err="1">
                <a:latin typeface="Inconsolata"/>
                <a:cs typeface="Inconsolata"/>
              </a:rPr>
              <a:t>git</a:t>
            </a:r>
            <a:r>
              <a:rPr lang="en-US" dirty="0">
                <a:latin typeface="Inconsolata"/>
                <a:cs typeface="Inconsolata"/>
              </a:rPr>
              <a:t> </a:t>
            </a:r>
            <a:r>
              <a:rPr lang="en-US" dirty="0" smtClean="0">
                <a:latin typeface="Inconsolata"/>
                <a:cs typeface="Inconsolata"/>
              </a:rPr>
              <a:t>status </a:t>
            </a:r>
            <a:r>
              <a:rPr lang="en-US" dirty="0" smtClean="0"/>
              <a:t>to view the staged files</a:t>
            </a:r>
            <a:endParaRPr lang="en-US" dirty="0"/>
          </a:p>
        </p:txBody>
      </p:sp>
      <p:sp>
        <p:nvSpPr>
          <p:cNvPr id="3" name="Content Placeholder 2"/>
          <p:cNvSpPr>
            <a:spLocks noGrp="1"/>
          </p:cNvSpPr>
          <p:nvPr>
            <p:ph sz="quarter" idx="10"/>
          </p:nvPr>
        </p:nvSpPr>
        <p:spPr/>
        <p:txBody>
          <a:bodyPr>
            <a:noAutofit/>
          </a:bodyPr>
          <a:lstStyle/>
          <a:p>
            <a:r>
              <a:rPr lang="en-US" dirty="0"/>
              <a:t> On branch master</a:t>
            </a:r>
          </a:p>
          <a:p>
            <a:r>
              <a:rPr lang="en-US" dirty="0"/>
              <a:t>#</a:t>
            </a:r>
          </a:p>
          <a:p>
            <a:r>
              <a:rPr lang="en-US" dirty="0"/>
              <a:t># Initial commit</a:t>
            </a:r>
          </a:p>
          <a:p>
            <a:r>
              <a:rPr lang="en-US" dirty="0"/>
              <a:t>#</a:t>
            </a:r>
          </a:p>
          <a:p>
            <a:r>
              <a:rPr lang="en-US" dirty="0"/>
              <a:t># Changes to be committed:</a:t>
            </a:r>
          </a:p>
          <a:p>
            <a:r>
              <a:rPr lang="en-US" dirty="0"/>
              <a:t>#   (use "</a:t>
            </a:r>
            <a:r>
              <a:rPr lang="en-US" dirty="0" err="1"/>
              <a:t>git</a:t>
            </a:r>
            <a:r>
              <a:rPr lang="en-US" dirty="0"/>
              <a:t> </a:t>
            </a:r>
            <a:r>
              <a:rPr lang="en-US" dirty="0" err="1"/>
              <a:t>rm</a:t>
            </a:r>
            <a:r>
              <a:rPr lang="en-US" dirty="0"/>
              <a:t> --cached &lt;file&gt;..." to </a:t>
            </a:r>
            <a:r>
              <a:rPr lang="en-US" dirty="0" err="1"/>
              <a:t>unstage</a:t>
            </a:r>
            <a:r>
              <a:rPr lang="en-US" dirty="0"/>
              <a:t>)</a:t>
            </a:r>
          </a:p>
          <a:p>
            <a:r>
              <a:rPr lang="en-US" dirty="0"/>
              <a:t>#</a:t>
            </a:r>
          </a:p>
          <a:p>
            <a:r>
              <a:rPr lang="en-US" dirty="0"/>
              <a:t>#	new file:   .</a:t>
            </a:r>
            <a:r>
              <a:rPr lang="en-US" dirty="0" err="1"/>
              <a:t>kitchen.yml</a:t>
            </a:r>
            <a:endParaRPr lang="en-US" dirty="0"/>
          </a:p>
          <a:p>
            <a:r>
              <a:rPr lang="en-US" dirty="0"/>
              <a:t>#	new file:   </a:t>
            </a:r>
            <a:r>
              <a:rPr lang="en-US" dirty="0" err="1"/>
              <a:t>Berksfile</a:t>
            </a:r>
            <a:endParaRPr lang="en-US" dirty="0"/>
          </a:p>
          <a:p>
            <a:r>
              <a:rPr lang="en-US" dirty="0"/>
              <a:t>#	new file:   </a:t>
            </a:r>
            <a:r>
              <a:rPr lang="en-US" dirty="0" err="1"/>
              <a:t>README.md</a:t>
            </a:r>
            <a:endParaRPr lang="en-US" dirty="0"/>
          </a:p>
          <a:p>
            <a:r>
              <a:rPr lang="en-US" dirty="0"/>
              <a:t>#	new file:   </a:t>
            </a:r>
            <a:r>
              <a:rPr lang="en-US" dirty="0" err="1"/>
              <a:t>chefignore</a:t>
            </a:r>
            <a:endParaRPr lang="en-US" dirty="0"/>
          </a:p>
          <a:p>
            <a:r>
              <a:rPr lang="en-US" dirty="0"/>
              <a:t>#	new file:   </a:t>
            </a:r>
            <a:r>
              <a:rPr lang="en-US" dirty="0" err="1"/>
              <a:t>metadata.rb</a:t>
            </a:r>
            <a:endParaRPr lang="en-US" dirty="0"/>
          </a:p>
          <a:p>
            <a:r>
              <a:rPr lang="en-US" dirty="0"/>
              <a:t>#	new file:   recipes/</a:t>
            </a:r>
            <a:r>
              <a:rPr lang="en-US" dirty="0" err="1" smtClean="0"/>
              <a:t>default.rb</a:t>
            </a:r>
            <a:endParaRPr lang="en-US" dirty="0" smtClean="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Tree>
    <p:extLst>
      <p:ext uri="{BB962C8B-B14F-4D97-AF65-F5344CB8AC3E}">
        <p14:creationId xmlns:p14="http://schemas.microsoft.com/office/powerpoint/2010/main" val="415642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dirty="0"/>
              <a:t>Use </a:t>
            </a:r>
            <a:r>
              <a:rPr lang="en-US" dirty="0" err="1">
                <a:latin typeface="Inconsolata"/>
                <a:cs typeface="Inconsolata"/>
              </a:rPr>
              <a:t>git</a:t>
            </a:r>
            <a:r>
              <a:rPr lang="en-US" dirty="0">
                <a:latin typeface="Inconsolata"/>
                <a:cs typeface="Inconsolata"/>
              </a:rPr>
              <a:t> commit</a:t>
            </a:r>
            <a:r>
              <a:rPr lang="en-US" dirty="0"/>
              <a:t> to save the staged </a:t>
            </a:r>
            <a:r>
              <a:rPr lang="en-US" dirty="0" smtClean="0"/>
              <a:t>changes</a:t>
            </a:r>
            <a:endParaRPr lang="en-US" dirty="0">
              <a:latin typeface="Inconsolata"/>
              <a:cs typeface="Inconsolata"/>
            </a:endParaRPr>
          </a:p>
        </p:txBody>
      </p:sp>
      <p:sp>
        <p:nvSpPr>
          <p:cNvPr id="3" name="Content Placeholder 2"/>
          <p:cNvSpPr>
            <a:spLocks noGrp="1"/>
          </p:cNvSpPr>
          <p:nvPr>
            <p:ph sz="quarter" idx="10"/>
          </p:nvPr>
        </p:nvSpPr>
        <p:spPr/>
        <p:txBody>
          <a:bodyPr/>
          <a:lstStyle/>
          <a:p>
            <a:r>
              <a:rPr lang="en-US" dirty="0"/>
              <a:t> Committer: root &lt;root@fundamentals-3.0&gt;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If the identity used for this commit is wrong, you can fix it with:</a:t>
            </a:r>
          </a:p>
          <a:p>
            <a:endParaRPr lang="en-US" dirty="0"/>
          </a:p>
          <a:p>
            <a:r>
              <a:rPr lang="en-US" dirty="0"/>
              <a:t>    </a:t>
            </a:r>
            <a:r>
              <a:rPr lang="en-US" dirty="0" err="1"/>
              <a:t>git</a:t>
            </a:r>
            <a:r>
              <a:rPr lang="en-US" dirty="0"/>
              <a:t> commit --amend --author='Your Name &lt;</a:t>
            </a:r>
            <a:r>
              <a:rPr lang="en-US" dirty="0" err="1"/>
              <a:t>you@example.com</a:t>
            </a:r>
            <a:r>
              <a:rPr lang="en-US" dirty="0"/>
              <a:t>&gt;'</a:t>
            </a:r>
          </a:p>
          <a:p>
            <a:endParaRPr lang="en-US" dirty="0"/>
          </a:p>
          <a:p>
            <a:r>
              <a:rPr lang="en-US" dirty="0"/>
              <a:t> 11 files changed, 172 insertions(+), 0 deletions(-</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setup cookbook"</a:t>
            </a:r>
            <a:endParaRPr lang="en-US" dirty="0"/>
          </a:p>
        </p:txBody>
      </p:sp>
      <p:sp>
        <p:nvSpPr>
          <p:cNvPr id="5" name="Rectangle 4"/>
          <p:cNvSpPr/>
          <p:nvPr/>
        </p:nvSpPr>
        <p:spPr bwMode="auto">
          <a:xfrm>
            <a:off x="837767" y="587941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9526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Version Control</a:t>
            </a:r>
          </a:p>
        </p:txBody>
      </p:sp>
      <p:sp>
        <p:nvSpPr>
          <p:cNvPr id="3" name="Subtitle 2"/>
          <p:cNvSpPr>
            <a:spLocks noGrp="1"/>
          </p:cNvSpPr>
          <p:nvPr>
            <p:ph type="subTitle" idx="1"/>
          </p:nvPr>
        </p:nvSpPr>
        <p:spPr/>
        <p:txBody>
          <a:bodyPr>
            <a:normAutofit/>
          </a:bodyPr>
          <a:lstStyle/>
          <a:p>
            <a:pPr marL="342900" indent="-342900">
              <a:buFont typeface="Wingdings" charset="2"/>
              <a:buChar char="q"/>
            </a:pPr>
            <a:r>
              <a:rPr lang="en-US" sz="2400" dirty="0" smtClean="0"/>
              <a:t>Use </a:t>
            </a:r>
            <a:r>
              <a:rPr lang="en-US" sz="2400" dirty="0">
                <a:latin typeface="Inconsolata"/>
                <a:cs typeface="Inconsolata"/>
              </a:rPr>
              <a:t>"</a:t>
            </a:r>
            <a:r>
              <a:rPr lang="en-US" sz="2400" dirty="0" err="1" smtClean="0">
                <a:latin typeface="Inconsolata"/>
                <a:cs typeface="Inconsolata"/>
              </a:rPr>
              <a:t>git</a:t>
            </a:r>
            <a:r>
              <a:rPr lang="en-US" sz="2400" dirty="0" smtClean="0">
                <a:latin typeface="Inconsolata"/>
                <a:cs typeface="Inconsolata"/>
              </a:rPr>
              <a:t> </a:t>
            </a:r>
            <a:r>
              <a:rPr lang="en-US" sz="2400" dirty="0" err="1" smtClean="0">
                <a:latin typeface="Inconsolata"/>
                <a:cs typeface="Inconsolata"/>
              </a:rPr>
              <a:t>init</a:t>
            </a:r>
            <a:r>
              <a:rPr lang="en-US" sz="2400" dirty="0">
                <a:latin typeface="Inconsolata"/>
                <a:cs typeface="Inconsolata"/>
              </a:rPr>
              <a:t>"</a:t>
            </a:r>
            <a:r>
              <a:rPr lang="en-US" sz="2400" dirty="0" smtClean="0"/>
              <a:t> inside the setup cookbook</a:t>
            </a:r>
          </a:p>
          <a:p>
            <a:pPr marL="342900" indent="-342900">
              <a:buFont typeface="Wingdings" charset="2"/>
              <a:buChar char="q"/>
            </a:pPr>
            <a:r>
              <a:rPr lang="en-US" sz="2400" dirty="0" smtClean="0"/>
              <a:t>Use </a:t>
            </a:r>
            <a:r>
              <a:rPr lang="en-US" sz="2400" dirty="0" smtClean="0">
                <a:latin typeface="Inconsolata"/>
                <a:cs typeface="Inconsolata"/>
              </a:rPr>
              <a:t>"</a:t>
            </a:r>
            <a:r>
              <a:rPr lang="en-US" sz="2400" dirty="0" err="1" smtClean="0">
                <a:latin typeface="Inconsolata"/>
                <a:cs typeface="Inconsolata"/>
              </a:rPr>
              <a:t>git</a:t>
            </a:r>
            <a:r>
              <a:rPr lang="en-US" sz="2400" dirty="0" smtClean="0">
                <a:latin typeface="Inconsolata"/>
                <a:cs typeface="Inconsolata"/>
              </a:rPr>
              <a:t> add ."</a:t>
            </a:r>
            <a:r>
              <a:rPr lang="en-US" sz="2400" dirty="0" smtClean="0"/>
              <a:t> to stage all files to be committed</a:t>
            </a:r>
          </a:p>
          <a:p>
            <a:pPr marL="342900" indent="-342900">
              <a:buFont typeface="Wingdings" charset="2"/>
              <a:buChar char="q"/>
            </a:pPr>
            <a:r>
              <a:rPr lang="en-US" sz="2400" dirty="0" smtClean="0"/>
              <a:t>Use </a:t>
            </a:r>
            <a:r>
              <a:rPr lang="en-US" sz="2400" dirty="0">
                <a:latin typeface="Inconsolata"/>
                <a:cs typeface="Inconsolata"/>
              </a:rPr>
              <a:t>"</a:t>
            </a:r>
            <a:r>
              <a:rPr lang="en-US" sz="2400" dirty="0" err="1" smtClean="0">
                <a:latin typeface="Inconsolata"/>
                <a:cs typeface="Inconsolata"/>
              </a:rPr>
              <a:t>git</a:t>
            </a:r>
            <a:r>
              <a:rPr lang="en-US" sz="2400" dirty="0" smtClean="0">
                <a:latin typeface="Inconsolata"/>
                <a:cs typeface="Inconsolata"/>
              </a:rPr>
              <a:t> </a:t>
            </a:r>
            <a:r>
              <a:rPr lang="en-US" sz="2400" dirty="0">
                <a:latin typeface="Inconsolata"/>
                <a:cs typeface="Inconsolata"/>
              </a:rPr>
              <a:t>commit </a:t>
            </a:r>
            <a:r>
              <a:rPr lang="en-US" sz="2400" dirty="0" smtClean="0">
                <a:latin typeface="Inconsolata"/>
                <a:cs typeface="Inconsolata"/>
              </a:rPr>
              <a:t>-m '...'"</a:t>
            </a:r>
            <a:r>
              <a:rPr lang="en-US" sz="2400" dirty="0" smtClean="0"/>
              <a:t> to </a:t>
            </a:r>
            <a:r>
              <a:rPr lang="en-US" sz="2400" dirty="0"/>
              <a:t>save the staged </a:t>
            </a:r>
            <a:r>
              <a:rPr lang="en-US" sz="2400" dirty="0" smtClean="0"/>
              <a:t>changes</a:t>
            </a:r>
            <a:endParaRPr lang="en-US" sz="2400" dirty="0"/>
          </a:p>
        </p:txBody>
      </p:sp>
      <p:sp>
        <p:nvSpPr>
          <p:cNvPr id="4" name="TextBox 3"/>
          <p:cNvSpPr txBox="1"/>
          <p:nvPr/>
        </p:nvSpPr>
        <p:spPr bwMode="white">
          <a:xfrm>
            <a:off x="420296" y="-657820"/>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264520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indent="-342900"/>
            <a:r>
              <a:rPr lang="en-US" dirty="0" smtClean="0"/>
              <a:t>Move out of the setup cookbook</a:t>
            </a:r>
            <a:endParaRPr lang="en-US" dirty="0">
              <a:latin typeface="Inconsolata"/>
              <a:cs typeface="Inconsolata"/>
            </a:endParaRP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Rectangle 4"/>
          <p:cNvSpPr/>
          <p:nvPr/>
        </p:nvSpPr>
        <p:spPr bwMode="auto">
          <a:xfrm>
            <a:off x="837767" y="587941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6653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7bb5d761-a2ea-4873-95f7-7a6658fb3ef0"/>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18086</TotalTime>
  <Words>9396</Words>
  <Application>Microsoft Macintosh PowerPoint</Application>
  <PresentationFormat>Custom</PresentationFormat>
  <Paragraphs>1246</Paragraphs>
  <Slides>216</Slides>
  <Notes>3</Notes>
  <HiddenSlides>1</HiddenSlides>
  <MMClips>0</MMClips>
  <ScaleCrop>false</ScaleCrop>
  <HeadingPairs>
    <vt:vector size="4" baseType="variant">
      <vt:variant>
        <vt:lpstr>Theme</vt:lpstr>
      </vt:variant>
      <vt:variant>
        <vt:i4>1</vt:i4>
      </vt:variant>
      <vt:variant>
        <vt:lpstr>Slide Titles</vt:lpstr>
      </vt:variant>
      <vt:variant>
        <vt:i4>216</vt:i4>
      </vt:variant>
    </vt:vector>
  </HeadingPairs>
  <TitlesOfParts>
    <vt:vector size="217" baseType="lpstr">
      <vt:lpstr>ChefDk3.2Template</vt:lpstr>
      <vt:lpstr>Chef Fundamentals</vt:lpstr>
      <vt:lpstr>Ricardo Lupo</vt:lpstr>
      <vt:lpstr>Agenda</vt:lpstr>
      <vt:lpstr>Our Expectations</vt:lpstr>
      <vt:lpstr>A Taste of Chef</vt:lpstr>
      <vt:lpstr>Learning the Language</vt:lpstr>
      <vt:lpstr>Your Infrastructure</vt:lpstr>
      <vt:lpstr>Ask Me Anything (AMA)</vt:lpstr>
      <vt:lpstr>Getting a Workstation</vt:lpstr>
      <vt:lpstr>Using a Cloud Workstation</vt:lpstr>
      <vt:lpstr>What About My Workstation?</vt:lpstr>
      <vt:lpstr>Getting Your Workstation</vt:lpstr>
      <vt:lpstr>Resources</vt:lpstr>
      <vt:lpstr>Welcome Email!</vt:lpstr>
      <vt:lpstr>How about an $EDITOR?</vt:lpstr>
      <vt:lpstr>PowerPoint Presentation</vt:lpstr>
      <vt:lpstr>EMACS</vt:lpstr>
      <vt:lpstr>NANO</vt:lpstr>
      <vt:lpstr>VIM</vt:lpstr>
      <vt:lpstr>How about nano?</vt:lpstr>
      <vt:lpstr>How about vim?</vt:lpstr>
      <vt:lpstr>How about emacs?</vt:lpstr>
      <vt:lpstr>Learning Chef</vt:lpstr>
      <vt:lpstr>What is chef-apply?</vt:lpstr>
      <vt:lpstr>What can chef-apply do?</vt:lpstr>
      <vt:lpstr>Resources</vt:lpstr>
      <vt:lpstr>Example: Package</vt:lpstr>
      <vt:lpstr>Example: Service</vt:lpstr>
      <vt:lpstr>Example: File</vt:lpstr>
      <vt:lpstr>Example: File</vt:lpstr>
      <vt:lpstr>Let's try out execute</vt:lpstr>
      <vt:lpstr>Example: Installing nano</vt:lpstr>
      <vt:lpstr>Did I install nano?</vt:lpstr>
      <vt:lpstr>Test and Repair</vt:lpstr>
      <vt:lpstr>Test and Repair</vt:lpstr>
      <vt:lpstr>Test and Repair</vt:lpstr>
      <vt:lpstr>PowerPoint Presentation</vt:lpstr>
      <vt:lpstr>Hello, World?</vt:lpstr>
      <vt:lpstr>Creating a recipe file named hello.rb</vt:lpstr>
      <vt:lpstr>Can chef-apply run a recipe file?</vt:lpstr>
      <vt:lpstr>Example: Applying a recipe file</vt:lpstr>
      <vt:lpstr>What does hello.txt say?</vt:lpstr>
      <vt:lpstr>Test and Repair</vt:lpstr>
      <vt:lpstr>Test and Repair</vt:lpstr>
      <vt:lpstr>Test and Repair</vt:lpstr>
      <vt:lpstr>Test and Repair</vt:lpstr>
      <vt:lpstr>Resource Definition</vt:lpstr>
      <vt:lpstr>Resource Definition</vt:lpstr>
      <vt:lpstr>Resource Definition</vt:lpstr>
      <vt:lpstr>Resource Definition</vt:lpstr>
      <vt:lpstr>Resource Definition</vt:lpstr>
      <vt:lpstr>The file resource</vt:lpstr>
      <vt:lpstr>The updated file resource</vt:lpstr>
      <vt:lpstr>Questions</vt:lpstr>
      <vt:lpstr>Workstation Setup</vt:lpstr>
      <vt:lpstr>Installing our Editor</vt:lpstr>
      <vt:lpstr>Installing the tree package</vt:lpstr>
      <vt:lpstr>Setting up a customized MOTD </vt:lpstr>
      <vt:lpstr>Workstation Setup</vt:lpstr>
      <vt:lpstr>Workstation setup recipe file</vt:lpstr>
      <vt:lpstr>Let's Talk About Resources</vt:lpstr>
      <vt:lpstr>Resources</vt:lpstr>
      <vt:lpstr>Resources</vt:lpstr>
      <vt:lpstr>Resources</vt:lpstr>
      <vt:lpstr>Resources</vt:lpstr>
      <vt:lpstr>Discussion</vt:lpstr>
      <vt:lpstr>Discussion</vt:lpstr>
      <vt:lpstr>Break</vt:lpstr>
      <vt:lpstr>Cookbooks</vt:lpstr>
      <vt:lpstr>Great First Day!</vt:lpstr>
      <vt:lpstr>Versioning?</vt:lpstr>
      <vt:lpstr>What is chef?</vt:lpstr>
      <vt:lpstr>What can chef do?</vt:lpstr>
      <vt:lpstr>Cookbooks</vt:lpstr>
      <vt:lpstr>What can chef generate do?</vt:lpstr>
      <vt:lpstr>What can chef generate cookbook do?</vt:lpstr>
      <vt:lpstr>Lets create a cookbook!</vt:lpstr>
      <vt:lpstr>The cookbook has a README</vt:lpstr>
      <vt:lpstr>README.md</vt:lpstr>
      <vt:lpstr>The cookbook has some metadata</vt:lpstr>
      <vt:lpstr>metadata.rb</vt:lpstr>
      <vt:lpstr>Lets take a look at the metadata</vt:lpstr>
      <vt:lpstr>The cookbook has a folder for recipes</vt:lpstr>
      <vt:lpstr>The cookbook has a default recipe</vt:lpstr>
      <vt:lpstr>Copy the recipe into the cookbook</vt:lpstr>
      <vt:lpstr>Version Control</vt:lpstr>
      <vt:lpstr>Install git</vt:lpstr>
      <vt:lpstr>Adding the git package</vt:lpstr>
      <vt:lpstr>Re-apply the setup recipe</vt:lpstr>
      <vt:lpstr>chef-apply</vt:lpstr>
      <vt:lpstr>Version Control</vt:lpstr>
      <vt:lpstr>Move into the cookbook directory</vt:lpstr>
      <vt:lpstr>Initialize it as a git repository</vt:lpstr>
      <vt:lpstr>Use git add to stage files to be committed.</vt:lpstr>
      <vt:lpstr>Staging Area</vt:lpstr>
      <vt:lpstr>Use git status to view the staged files</vt:lpstr>
      <vt:lpstr>Use git commit to save the staged changes</vt:lpstr>
      <vt:lpstr>Version Control</vt:lpstr>
      <vt:lpstr>Move out of the setup cookbook</vt:lpstr>
      <vt:lpstr>Setting up a Web Server</vt:lpstr>
      <vt:lpstr>Lets create a cookbook!</vt:lpstr>
      <vt:lpstr>Apache Recipe</vt:lpstr>
      <vt:lpstr>Apply the apache recipe</vt:lpstr>
      <vt:lpstr>Commit Your Work</vt:lpstr>
      <vt:lpstr>Discussion</vt:lpstr>
      <vt:lpstr>Break</vt:lpstr>
      <vt:lpstr>chef-client</vt:lpstr>
      <vt:lpstr>chef-apply</vt:lpstr>
      <vt:lpstr>chef-client</vt:lpstr>
      <vt:lpstr>Using chef-client to locally apply recipes</vt:lpstr>
      <vt:lpstr>Using chef-client to locally apply recipes</vt:lpstr>
      <vt:lpstr>Using chef-client to locally apply recipes</vt:lpstr>
      <vt:lpstr>--local-mode</vt:lpstr>
      <vt:lpstr>-r "recipe[COOKBOOK::RECIPE]"</vt:lpstr>
      <vt:lpstr>Return home first</vt:lpstr>
      <vt:lpstr>Applying the apache::apache recipe locally</vt:lpstr>
      <vt:lpstr>Create a cookbooks directory</vt:lpstr>
      <vt:lpstr>Move the setup cookbook</vt:lpstr>
      <vt:lpstr>Move the apache cookbook</vt:lpstr>
      <vt:lpstr>Applying the apache::apache recipe locally</vt:lpstr>
      <vt:lpstr>Applying the setup::setup recipe locally</vt:lpstr>
      <vt:lpstr>Applying both recipes locally</vt:lpstr>
      <vt:lpstr>-r "recipe[COOKBOOK(::default)]"</vt:lpstr>
      <vt:lpstr>Setting a default in our cookbook</vt:lpstr>
      <vt:lpstr>include_recipe</vt:lpstr>
      <vt:lpstr>Including a recipe</vt:lpstr>
      <vt:lpstr>Including a recipe</vt:lpstr>
      <vt:lpstr>The default recipe includes the setup recipe</vt:lpstr>
      <vt:lpstr>Applying setup's default recipe</vt:lpstr>
      <vt:lpstr>Update the apache cookbook</vt:lpstr>
      <vt:lpstr>The default recipe includes the apache recipe</vt:lpstr>
      <vt:lpstr>Applying apache's default recipe</vt:lpstr>
      <vt:lpstr>Discussion</vt:lpstr>
      <vt:lpstr>Testing Cookbooks</vt:lpstr>
      <vt:lpstr>Can We Test Cookbooks?</vt:lpstr>
      <vt:lpstr>Test Configuration</vt:lpstr>
      <vt:lpstr>Test Kitchen</vt:lpstr>
      <vt:lpstr>What can kitchen do?</vt:lpstr>
      <vt:lpstr>What can kitchen init do?</vt:lpstr>
      <vt:lpstr>Do we have a .kitchen.yml?</vt:lpstr>
      <vt:lpstr>What is inside.kitchen.yml?</vt:lpstr>
      <vt:lpstr>.kitchen.yml</vt:lpstr>
      <vt:lpstr>The kitchen driver</vt:lpstr>
      <vt:lpstr>The kitchen provisioner</vt:lpstr>
      <vt:lpstr>The kitchen platforms</vt:lpstr>
      <vt:lpstr>The kitchen suites</vt:lpstr>
      <vt:lpstr>The kitchen suites</vt:lpstr>
      <vt:lpstr>Kitchen Test Matrix</vt:lpstr>
      <vt:lpstr>View the Kitchen Test Matrix</vt:lpstr>
      <vt:lpstr>View the Kitchen Test Matrix</vt:lpstr>
      <vt:lpstr>Setting the driver to Docker</vt:lpstr>
      <vt:lpstr>Setting the platform to CentOS 6.5</vt:lpstr>
      <vt:lpstr>Update the .kitchen.yml</vt:lpstr>
      <vt:lpstr>Converging a Cookbook</vt:lpstr>
      <vt:lpstr>Kitchen Create</vt:lpstr>
      <vt:lpstr>Kitchen Converge</vt:lpstr>
      <vt:lpstr>Converge the Recipe</vt:lpstr>
      <vt:lpstr>Converge the Recipe</vt:lpstr>
      <vt:lpstr>Test Kitchen</vt:lpstr>
      <vt:lpstr>Test Kitchen</vt:lpstr>
      <vt:lpstr>The First Test</vt:lpstr>
      <vt:lpstr>Kitchen Verify</vt:lpstr>
      <vt:lpstr>Kitchen Destroy</vt:lpstr>
      <vt:lpstr>Kitchen Test</vt:lpstr>
      <vt:lpstr>ServerSpec</vt:lpstr>
      <vt:lpstr>Is the tree package installed?</vt:lpstr>
      <vt:lpstr>Our assertion in a spec file</vt:lpstr>
      <vt:lpstr>Our assertion in a spec file</vt:lpstr>
      <vt:lpstr>Where do Tests Live?</vt:lpstr>
      <vt:lpstr>Where do Tests Live?</vt:lpstr>
      <vt:lpstr>Where do Tests Live?</vt:lpstr>
      <vt:lpstr>Where do Tests Live?</vt:lpstr>
      <vt:lpstr>The First Test</vt:lpstr>
      <vt:lpstr>Commit Your Work</vt:lpstr>
      <vt:lpstr>More Tests</vt:lpstr>
      <vt:lpstr>More Tests</vt:lpstr>
      <vt:lpstr>Testing a File</vt:lpstr>
      <vt:lpstr>The file contains data</vt:lpstr>
      <vt:lpstr>The file contains specific content</vt:lpstr>
      <vt:lpstr>The file is owned by a particular user</vt:lpstr>
      <vt:lpstr>More Tests</vt:lpstr>
      <vt:lpstr>Commit Your Work</vt:lpstr>
      <vt:lpstr>Our assertion in a spec file</vt:lpstr>
      <vt:lpstr>Our assertion in a spec file</vt:lpstr>
      <vt:lpstr>Testing</vt:lpstr>
      <vt:lpstr>Testing Our Webserver</vt:lpstr>
      <vt:lpstr>Testing</vt:lpstr>
      <vt:lpstr>Testing</vt:lpstr>
      <vt:lpstr>Testing Apache</vt:lpstr>
      <vt:lpstr>What does the webserver say?</vt:lpstr>
      <vt:lpstr>Commit Your Work</vt:lpstr>
      <vt:lpstr>Questions</vt:lpstr>
      <vt:lpstr>Workstation Installation</vt:lpstr>
      <vt:lpstr>Install the ChefDK</vt:lpstr>
      <vt:lpstr>ChefDK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 All These Commands</vt:lpstr>
      <vt:lpstr>git</vt:lpstr>
      <vt:lpstr>Sublime Text</vt:lpstr>
      <vt:lpstr>ATOM Editor</vt:lpstr>
      <vt:lpstr>Further Resources</vt:lpstr>
      <vt:lpstr>http://bit.ly/chefconf2015</vt:lpstr>
      <vt:lpstr>http://bit.ly/cheftraining</vt:lpstr>
      <vt:lpstr>http://learnchef.com</vt:lpstr>
      <vt:lpstr>http://docs.chef.io</vt:lpstr>
      <vt:lpstr>youtube.com/user/getchef</vt:lpstr>
      <vt:lpstr>youtube.com/user/getchef</vt:lpstr>
      <vt:lpstr>irc.freenode.net#chef</vt:lpstr>
      <vt:lpstr>Learning Chef</vt:lpstr>
      <vt:lpstr>Customizing Chef</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Ricardo Lupo</cp:lastModifiedBy>
  <cp:revision>1322</cp:revision>
  <cp:lastPrinted>2015-02-07T23:49:10Z</cp:lastPrinted>
  <dcterms:created xsi:type="dcterms:W3CDTF">2012-09-13T17:36:07Z</dcterms:created>
  <dcterms:modified xsi:type="dcterms:W3CDTF">2015-05-13T21:05:08Z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